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74" r:id="rId4"/>
    <p:sldId id="273" r:id="rId5"/>
    <p:sldId id="257" r:id="rId6"/>
    <p:sldId id="264" r:id="rId7"/>
    <p:sldId id="263" r:id="rId8"/>
    <p:sldId id="266" r:id="rId9"/>
    <p:sldId id="269" r:id="rId10"/>
    <p:sldId id="258" r:id="rId11"/>
    <p:sldId id="259" r:id="rId12"/>
    <p:sldId id="260" r:id="rId13"/>
    <p:sldId id="262" r:id="rId14"/>
    <p:sldId id="265" r:id="rId15"/>
    <p:sldId id="268" r:id="rId16"/>
    <p:sldId id="270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99"/>
    <a:srgbClr val="99FF99"/>
    <a:srgbClr val="00CC00"/>
    <a:srgbClr val="33CC33"/>
    <a:srgbClr val="0000FF"/>
    <a:srgbClr val="FF0066"/>
    <a:srgbClr val="0066FF"/>
    <a:srgbClr val="FF0000"/>
    <a:srgbClr val="0000CC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45" autoAdjust="0"/>
  </p:normalViewPr>
  <p:slideViewPr>
    <p:cSldViewPr>
      <p:cViewPr>
        <p:scale>
          <a:sx n="94" d="100"/>
          <a:sy n="94" d="100"/>
        </p:scale>
        <p:origin x="-128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6890-CAE1-4C28-AAEC-B4BF5D4AA065}" type="datetimeFigureOut">
              <a:rPr lang="ru-RU" smtClean="0"/>
              <a:pPr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BB6A5-AB09-4E2D-893E-A0B5702B2A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511" y="4437112"/>
            <a:ext cx="7672269" cy="10126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Балет </a:t>
            </a:r>
            <a:r>
              <a:rPr lang="ru-RU" b="1" i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- </a:t>
            </a:r>
            <a:r>
              <a:rPr lang="ru-RU" sz="2800" b="1" i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один из языков истории </a:t>
            </a:r>
            <a:endParaRPr lang="ru-RU" b="1" i="1" dirty="0">
              <a:ln w="11430"/>
              <a:solidFill>
                <a:schemeClr val="bg2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04664"/>
            <a:ext cx="2202532" cy="2936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95015"/>
            <a:ext cx="2897526" cy="19239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540000">
            <a:off x="4856134" y="2379037"/>
            <a:ext cx="3068505" cy="2032885"/>
          </a:xfrm>
          <a:prstGeom prst="roundRect">
            <a:avLst>
              <a:gd name="adj" fmla="val 628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0000">
            <a:off x="5291744" y="334486"/>
            <a:ext cx="2729469" cy="221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508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3436" y="466573"/>
            <a:ext cx="6171052" cy="62027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>На рубеже веков придворный </a:t>
            </a:r>
            <a:r>
              <a:rPr lang="ru-RU" sz="1300" i="1" dirty="0">
                <a:solidFill>
                  <a:srgbClr val="33CC33"/>
                </a:solidFill>
              </a:rPr>
              <a:t>балет открывает двери профессиональным танцовщикам постепенно становится общедоступным.  </a:t>
            </a:r>
            <a:r>
              <a:rPr lang="ru-RU" sz="1300" dirty="0"/>
              <a:t>В это время обогащается техника танца, создается система его записи. Точно не установлено, кому принадлежит авторство системы записи танца.</a:t>
            </a:r>
            <a:br>
              <a:rPr lang="ru-RU" sz="1300" dirty="0"/>
            </a:br>
            <a:r>
              <a:rPr lang="ru-RU" sz="1300" dirty="0"/>
              <a:t>   </a:t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Известно, что его оспаривали </a:t>
            </a:r>
            <a:r>
              <a:rPr lang="ru-RU" sz="1300" i="1" dirty="0">
                <a:solidFill>
                  <a:srgbClr val="00CC00"/>
                </a:solidFill>
              </a:rPr>
              <a:t>французский балетмейстер и теоретик танца П. Бошан и танцовщик-балетмейстер  </a:t>
            </a:r>
            <a:r>
              <a:rPr lang="ru-RU" sz="1300" i="1" dirty="0" err="1">
                <a:solidFill>
                  <a:srgbClr val="00CC00"/>
                </a:solidFill>
              </a:rPr>
              <a:t>Р.о</a:t>
            </a:r>
            <a:r>
              <a:rPr lang="ru-RU" sz="1300" i="1" dirty="0">
                <a:solidFill>
                  <a:srgbClr val="00CC00"/>
                </a:solidFill>
              </a:rPr>
              <a:t>. Фейе.</a:t>
            </a:r>
            <a:br>
              <a:rPr lang="ru-RU" sz="1300" i="1" dirty="0">
                <a:solidFill>
                  <a:srgbClr val="00CC00"/>
                </a:solidFill>
              </a:rPr>
            </a:br>
            <a:r>
              <a:rPr lang="ru-RU" sz="1300" dirty="0"/>
              <a:t>      Работа </a:t>
            </a:r>
            <a:r>
              <a:rPr lang="ru-RU" sz="1300" dirty="0" err="1"/>
              <a:t>Бошана</a:t>
            </a:r>
            <a:r>
              <a:rPr lang="ru-RU" sz="1300" dirty="0"/>
              <a:t> осталась неизданной, а книга Фейе «хореография, или искусство записывать танец» вышла в свет в 1701г. </a:t>
            </a:r>
            <a:br>
              <a:rPr lang="ru-RU" sz="1300" dirty="0"/>
            </a:br>
            <a:r>
              <a:rPr lang="ru-RU" sz="1300" dirty="0"/>
              <a:t>     Уже в первой </a:t>
            </a:r>
            <a:r>
              <a:rPr lang="ru-RU" sz="1300" dirty="0" err="1"/>
              <a:t>пловине</a:t>
            </a:r>
            <a:r>
              <a:rPr lang="ru-RU" sz="1300" dirty="0"/>
              <a:t> </a:t>
            </a:r>
            <a:r>
              <a:rPr lang="en-US" sz="1300" dirty="0">
                <a:latin typeface="Bernard MT Condensed" pitchFamily="18" charset="0"/>
              </a:rPr>
              <a:t>XVIII</a:t>
            </a:r>
            <a:r>
              <a:rPr lang="ru-RU" sz="1300" dirty="0"/>
              <a:t> в. В Англии </a:t>
            </a:r>
            <a:r>
              <a:rPr lang="ru-RU" sz="1300" i="1" dirty="0">
                <a:solidFill>
                  <a:srgbClr val="00CC00"/>
                </a:solidFill>
              </a:rPr>
              <a:t>хореограф и теоретик балетного театра Д. Ливер создал пантомимные спектакли , </a:t>
            </a:r>
            <a:r>
              <a:rPr lang="ru-RU" sz="1300" dirty="0"/>
              <a:t>которые явились началом осмысленного ,целостного балета.</a:t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   </a:t>
            </a:r>
            <a:r>
              <a:rPr lang="ru-RU" sz="1300" dirty="0"/>
              <a:t> К середине </a:t>
            </a:r>
            <a:r>
              <a:rPr lang="en-US" sz="1300" dirty="0">
                <a:latin typeface="Bernard MT Condensed" pitchFamily="18" charset="0"/>
              </a:rPr>
              <a:t>XVIII </a:t>
            </a:r>
            <a:r>
              <a:rPr lang="ru-RU" sz="1300" dirty="0"/>
              <a:t>в. Идеи преобразования в искусстве выражали многие писатели, композиторы, артисты и балетмейстеры.  </a:t>
            </a:r>
            <a:br>
              <a:rPr lang="ru-RU" sz="1300" dirty="0"/>
            </a:br>
            <a:r>
              <a:rPr lang="ru-RU" sz="1300" dirty="0"/>
              <a:t>Так, например , термин «действенный танец» впервые </a:t>
            </a:r>
            <a:r>
              <a:rPr lang="ru-RU" sz="1300" dirty="0" err="1"/>
              <a:t>упоминул</a:t>
            </a:r>
            <a:r>
              <a:rPr lang="ru-RU" sz="1300" dirty="0"/>
              <a:t> теоретик танца, писатель </a:t>
            </a:r>
            <a:r>
              <a:rPr lang="ru-RU" sz="1300" dirty="0" err="1"/>
              <a:t>луи</a:t>
            </a:r>
            <a:r>
              <a:rPr lang="ru-RU" sz="1300" dirty="0"/>
              <a:t> де </a:t>
            </a:r>
            <a:r>
              <a:rPr lang="ru-RU" sz="1300" dirty="0" err="1"/>
              <a:t>Каюзак</a:t>
            </a:r>
            <a:r>
              <a:rPr lang="ru-RU" sz="1300" dirty="0"/>
              <a:t>, в </a:t>
            </a:r>
            <a:r>
              <a:rPr lang="ru-RU" sz="1300" i="1" dirty="0">
                <a:solidFill>
                  <a:srgbClr val="00CC00"/>
                </a:solidFill>
              </a:rPr>
              <a:t>1754 г.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Реформаторские идеи касались  конечно же и музыки .</a:t>
            </a:r>
            <a:br>
              <a:rPr lang="ru-RU" sz="1300" dirty="0"/>
            </a:br>
            <a:r>
              <a:rPr lang="ru-RU" sz="1300" i="1" dirty="0">
                <a:solidFill>
                  <a:srgbClr val="00CC00"/>
                </a:solidFill>
              </a:rPr>
              <a:t>Реформаторство проявилось в музыке К. В. Глюка, который брал уроки у Богуслава Черногорского .</a:t>
            </a:r>
            <a:br>
              <a:rPr lang="ru-RU" sz="1300" i="1" dirty="0">
                <a:solidFill>
                  <a:srgbClr val="00CC00"/>
                </a:solidFill>
              </a:rPr>
            </a:br>
            <a:r>
              <a:rPr lang="ru-RU" sz="1300" i="1" dirty="0">
                <a:solidFill>
                  <a:srgbClr val="00CC00"/>
                </a:solidFill>
              </a:rPr>
              <a:t>    </a:t>
            </a:r>
            <a:br>
              <a:rPr lang="ru-RU" sz="1300" i="1" dirty="0">
                <a:solidFill>
                  <a:srgbClr val="00CC00"/>
                </a:solidFill>
              </a:rPr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Но </a:t>
            </a:r>
            <a:r>
              <a:rPr lang="ru-RU" sz="1300" dirty="0"/>
              <a:t>легендарной личностью стал  </a:t>
            </a:r>
            <a:r>
              <a:rPr lang="ru-RU" sz="1300" i="1" dirty="0">
                <a:solidFill>
                  <a:srgbClr val="00CC00"/>
                </a:solidFill>
              </a:rPr>
              <a:t>Ж.Ж. </a:t>
            </a:r>
            <a:r>
              <a:rPr lang="ru-RU" sz="1300" i="1" dirty="0" err="1" smtClean="0">
                <a:solidFill>
                  <a:srgbClr val="00CC00"/>
                </a:solidFill>
              </a:rPr>
              <a:t>Новерр</a:t>
            </a:r>
            <a:r>
              <a:rPr lang="ru-RU" sz="1300" i="1" dirty="0" smtClean="0">
                <a:solidFill>
                  <a:srgbClr val="00CC00"/>
                </a:solidFill>
              </a:rPr>
              <a:t> </a:t>
            </a:r>
            <a:r>
              <a:rPr lang="ru-RU" sz="1300" i="1" dirty="0">
                <a:solidFill>
                  <a:srgbClr val="00CC00"/>
                </a:solidFill>
              </a:rPr>
              <a:t>( 1727- 1788).</a:t>
            </a:r>
            <a:r>
              <a:rPr lang="ru-RU" sz="1300" dirty="0"/>
              <a:t>Балетную  реформу он начал на хорошо подготовленной почве.  Результатом работы нескольких лет станет издание 1760 г. «Письма о танце и балетах».</a:t>
            </a:r>
            <a:br>
              <a:rPr lang="ru-RU" sz="1300" dirty="0"/>
            </a:br>
            <a:r>
              <a:rPr lang="ru-RU" sz="1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13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Л. </a:t>
            </a:r>
            <a:r>
              <a:rPr lang="ru-RU" sz="13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Дюпре</a:t>
            </a:r>
            <a:r>
              <a:rPr lang="ru-RU" sz="13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преподаватель  теперь уже признанного деятеля искусств, во многом повлиял на личность будущего реформатора</a:t>
            </a:r>
            <a:r>
              <a:rPr lang="ru-RU" sz="1300" b="1" i="1" dirty="0">
                <a:solidFill>
                  <a:srgbClr val="00CC00"/>
                </a:solidFill>
              </a:rPr>
              <a:t>.</a:t>
            </a:r>
            <a:br>
              <a:rPr lang="ru-RU" sz="1300" b="1" i="1" dirty="0">
                <a:solidFill>
                  <a:srgbClr val="00CC00"/>
                </a:solidFill>
              </a:rPr>
            </a:br>
            <a:r>
              <a:rPr lang="ru-RU" sz="1300" b="1" i="1" u="sng" dirty="0" smtClean="0">
                <a:solidFill>
                  <a:schemeClr val="tx1"/>
                </a:solidFill>
              </a:rPr>
              <a:t>     </a:t>
            </a:r>
            <a:endParaRPr lang="ru-RU" sz="1300" b="1" i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52736"/>
            <a:ext cx="1749828" cy="2171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176282" y="2658606"/>
            <a:ext cx="130100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К.В.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Глюк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43" y="2997160"/>
            <a:ext cx="190500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9994" y="5964282"/>
            <a:ext cx="203459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Ж.Ж.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Новерр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963" y="-33992"/>
            <a:ext cx="8928992" cy="8604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00CC00"/>
                </a:solidFill>
                <a:latin typeface="Bodoni MT" pitchFamily="18" charset="0"/>
              </a:rPr>
              <a:t>l‘</a:t>
            </a:r>
            <a:r>
              <a:rPr lang="ru-RU" sz="4000" b="1" i="1" dirty="0" smtClean="0">
                <a:solidFill>
                  <a:srgbClr val="00CC00"/>
                </a:solidFill>
              </a:rPr>
              <a:t> </a:t>
            </a:r>
            <a:r>
              <a:rPr lang="en-US" sz="4000" b="1" i="1" dirty="0" smtClean="0">
                <a:solidFill>
                  <a:srgbClr val="00CC00"/>
                </a:solidFill>
                <a:latin typeface="Bodoni MT" pitchFamily="18" charset="0"/>
              </a:rPr>
              <a:t>arrivée </a:t>
            </a:r>
            <a:r>
              <a:rPr lang="en-US" sz="4000" b="1" i="1" dirty="0">
                <a:solidFill>
                  <a:srgbClr val="00CC00"/>
                </a:solidFill>
                <a:latin typeface="Bodoni MT" pitchFamily="18" charset="0"/>
              </a:rPr>
              <a:t>du </a:t>
            </a:r>
            <a:r>
              <a:rPr lang="en-US" sz="4000" b="1" i="1" dirty="0" smtClean="0">
                <a:solidFill>
                  <a:srgbClr val="00CC00"/>
                </a:solidFill>
                <a:latin typeface="Bodoni MT" pitchFamily="18" charset="0"/>
              </a:rPr>
              <a:t>grandré</a:t>
            </a:r>
            <a:r>
              <a:rPr lang="ru-RU" sz="4000" b="1" i="1" dirty="0" smtClean="0">
                <a:solidFill>
                  <a:srgbClr val="00CC00"/>
                </a:solidFill>
              </a:rPr>
              <a:t> </a:t>
            </a:r>
            <a:r>
              <a:rPr lang="en-US" sz="4000" b="1" i="1" dirty="0" smtClean="0">
                <a:solidFill>
                  <a:srgbClr val="00CC00"/>
                </a:solidFill>
                <a:latin typeface="Bodoni MT" pitchFamily="18" charset="0"/>
              </a:rPr>
              <a:t>formateur</a:t>
            </a:r>
            <a:endParaRPr lang="ru-RU" sz="4000" b="1" i="1" dirty="0">
              <a:solidFill>
                <a:srgbClr val="00CC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343" y="692696"/>
            <a:ext cx="3926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Приход гениального реформатора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960392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75" y="4437112"/>
            <a:ext cx="2211173" cy="221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476672"/>
            <a:ext cx="5760640" cy="6264696"/>
          </a:xfrm>
        </p:spPr>
        <p:txBody>
          <a:bodyPr>
            <a:normAutofit fontScale="70000" lnSpcReduction="20000"/>
          </a:bodyPr>
          <a:lstStyle/>
          <a:p>
            <a:pPr marL="144000" lvl="1" indent="0">
              <a:lnSpc>
                <a:spcPct val="90000"/>
              </a:lnSpc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144000" lvl="1" indent="0" algn="ctr">
              <a:lnSpc>
                <a:spcPct val="120000"/>
              </a:lnSpc>
              <a:buNone/>
            </a:pPr>
            <a:r>
              <a:rPr lang="ru-RU" sz="3000" b="1" i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</a:t>
            </a:r>
            <a:r>
              <a:rPr lang="ru-RU" b="1" dirty="0">
                <a:solidFill>
                  <a:srgbClr val="00CC00"/>
                </a:solidFill>
              </a:rPr>
              <a:t>В 1758 году Жан Жорж </a:t>
            </a:r>
            <a:r>
              <a:rPr lang="ru-RU" b="1" dirty="0" err="1">
                <a:solidFill>
                  <a:srgbClr val="00CC00"/>
                </a:solidFill>
              </a:rPr>
              <a:t>Новерр</a:t>
            </a:r>
            <a:r>
              <a:rPr lang="ru-RU" b="1" dirty="0">
                <a:solidFill>
                  <a:srgbClr val="00CC00"/>
                </a:solidFill>
              </a:rPr>
              <a:t> ставит свой первый балет</a:t>
            </a:r>
            <a:r>
              <a:rPr lang="ru-RU" dirty="0"/>
              <a:t> в Лионе и пишет свои теории про танцы. В 1760 году он </a:t>
            </a:r>
            <a:r>
              <a:rPr lang="ru-RU" i="1" dirty="0">
                <a:solidFill>
                  <a:srgbClr val="00CC00"/>
                </a:solidFill>
              </a:rPr>
              <a:t>опубликовал свою книгу </a:t>
            </a:r>
            <a:r>
              <a:rPr lang="ru-RU" i="1" dirty="0" err="1">
                <a:solidFill>
                  <a:srgbClr val="00CC00"/>
                </a:solidFill>
              </a:rPr>
              <a:t>Lettres</a:t>
            </a:r>
            <a:r>
              <a:rPr lang="ru-RU" i="1" dirty="0">
                <a:solidFill>
                  <a:srgbClr val="00CC00"/>
                </a:solidFill>
              </a:rPr>
              <a:t> </a:t>
            </a:r>
            <a:r>
              <a:rPr lang="ru-RU" i="1" dirty="0" err="1">
                <a:solidFill>
                  <a:srgbClr val="00CC00"/>
                </a:solidFill>
              </a:rPr>
              <a:t>sur</a:t>
            </a:r>
            <a:r>
              <a:rPr lang="ru-RU" i="1" dirty="0">
                <a:solidFill>
                  <a:srgbClr val="00CC00"/>
                </a:solidFill>
              </a:rPr>
              <a:t> </a:t>
            </a:r>
            <a:r>
              <a:rPr lang="ru-RU" i="1" dirty="0" err="1">
                <a:solidFill>
                  <a:srgbClr val="00CC00"/>
                </a:solidFill>
              </a:rPr>
              <a:t>la</a:t>
            </a:r>
            <a:r>
              <a:rPr lang="ru-RU" i="1" dirty="0">
                <a:solidFill>
                  <a:srgbClr val="00CC00"/>
                </a:solidFill>
              </a:rPr>
              <a:t> </a:t>
            </a:r>
            <a:r>
              <a:rPr lang="ru-RU" i="1" dirty="0" err="1">
                <a:solidFill>
                  <a:srgbClr val="00CC00"/>
                </a:solidFill>
              </a:rPr>
              <a:t>danse</a:t>
            </a:r>
            <a:r>
              <a:rPr lang="ru-RU" i="1" dirty="0">
                <a:solidFill>
                  <a:srgbClr val="00CC00"/>
                </a:solidFill>
              </a:rPr>
              <a:t> </a:t>
            </a:r>
            <a:r>
              <a:rPr lang="ru-RU" i="1" dirty="0" err="1">
                <a:solidFill>
                  <a:srgbClr val="00CC00"/>
                </a:solidFill>
              </a:rPr>
              <a:t>et</a:t>
            </a:r>
            <a:r>
              <a:rPr lang="ru-RU" i="1" dirty="0">
                <a:solidFill>
                  <a:srgbClr val="00CC00"/>
                </a:solidFill>
              </a:rPr>
              <a:t> </a:t>
            </a:r>
            <a:r>
              <a:rPr lang="ru-RU" i="1" dirty="0" err="1">
                <a:solidFill>
                  <a:srgbClr val="00CC00"/>
                </a:solidFill>
              </a:rPr>
              <a:t>les</a:t>
            </a:r>
            <a:r>
              <a:rPr lang="ru-RU" i="1" dirty="0">
                <a:solidFill>
                  <a:srgbClr val="00CC00"/>
                </a:solidFill>
              </a:rPr>
              <a:t> </a:t>
            </a:r>
            <a:r>
              <a:rPr lang="ru-RU" i="1" dirty="0" err="1">
                <a:solidFill>
                  <a:srgbClr val="00CC00"/>
                </a:solidFill>
              </a:rPr>
              <a:t>ballets</a:t>
            </a:r>
            <a:r>
              <a:rPr lang="ru-RU" dirty="0"/>
              <a:t> (Письма о танце и балетах), которая концентрировалась на выработке балета действия, в котором перемещения танцоров разрабатывались для выражения смысла и передачи рассказа. Эта продуктивная книга была важной, благодаря ей </a:t>
            </a:r>
            <a:r>
              <a:rPr lang="ru-RU" i="1" dirty="0">
                <a:solidFill>
                  <a:srgbClr val="00CC00"/>
                </a:solidFill>
              </a:rPr>
              <a:t>18-й век был периодом усовершенствования технических норм балета </a:t>
            </a:r>
            <a:r>
              <a:rPr lang="ru-RU" dirty="0"/>
              <a:t>и периодом когда балет стал серьёзной драматической формой искусства наряду с оперой</a:t>
            </a:r>
            <a:r>
              <a:rPr lang="ru-RU" dirty="0" smtClean="0"/>
              <a:t>.</a:t>
            </a:r>
          </a:p>
          <a:p>
            <a:pPr marL="144000" lvl="1" indent="0" algn="ctr"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Чтобы всё происходящее на сцене было как можно правдивее, </a:t>
            </a:r>
            <a:r>
              <a:rPr lang="ru-RU" dirty="0" err="1"/>
              <a:t>Новерр</a:t>
            </a:r>
            <a:r>
              <a:rPr lang="ru-RU" dirty="0"/>
              <a:t> основным способом избрал пантомиму.</a:t>
            </a:r>
          </a:p>
          <a:p>
            <a:pPr marL="0" indent="0" algn="ctr">
              <a:buNone/>
            </a:pPr>
            <a:r>
              <a:rPr lang="ru-RU" dirty="0"/>
              <a:t>	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B050"/>
                </a:solidFill>
              </a:rPr>
              <a:t>       К середине 18-ого века многие монархические дворы в Европе старались быть похожими на Версаль. Оперные театры открывались в разных местах. Танцоры и преподаватели легко находили себе работу.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      </a:t>
            </a:r>
            <a:r>
              <a:rPr lang="ru-RU" b="1" i="1" dirty="0">
                <a:solidFill>
                  <a:srgbClr val="00B050"/>
                </a:solidFill>
              </a:rPr>
              <a:t>В это время женщины играли вспомогательную роль как танцоры балета, так как они были одеты в кринолины, корсеты, парики и носили высокие каблуки.</a:t>
            </a:r>
            <a:r>
              <a:rPr lang="ru-RU" dirty="0"/>
              <a:t> В таких костюмах, надетых на балерин той эпохи, танцевать им было трудно, и так как они носили кожаные маски, им было трудно действовать. </a:t>
            </a:r>
            <a:r>
              <a:rPr lang="ru-RU" dirty="0" err="1"/>
              <a:t>Новерр</a:t>
            </a:r>
            <a:r>
              <a:rPr lang="ru-RU" dirty="0"/>
              <a:t> внёс вклад в изменение традиционного костюма балерин и в 1763 году он поставил </a:t>
            </a:r>
            <a:r>
              <a:rPr lang="ru-RU" dirty="0" err="1"/>
              <a:t>Jason</a:t>
            </a:r>
            <a:r>
              <a:rPr lang="ru-RU" dirty="0"/>
              <a:t> и </a:t>
            </a:r>
            <a:r>
              <a:rPr lang="ru-RU" dirty="0" err="1"/>
              <a:t>Medea</a:t>
            </a:r>
            <a:r>
              <a:rPr lang="ru-RU" dirty="0"/>
              <a:t> без масок. Выражения лиц танцоров были видны, и огромная выразительность спектакля иногда сильно впечатляла зрителей балета.</a:t>
            </a:r>
          </a:p>
          <a:p>
            <a:pPr marL="0" indent="0" algn="ctr">
              <a:buNone/>
            </a:pPr>
            <a:r>
              <a:rPr lang="ru-RU" dirty="0"/>
              <a:t>                Костюмы требовали изменений, видение и отношение к танцу ждали перемен…</a:t>
            </a:r>
          </a:p>
          <a:p>
            <a:pPr marL="0" indent="0" algn="ctr">
              <a:buNone/>
            </a:pPr>
            <a:r>
              <a:rPr lang="ru-RU" dirty="0"/>
              <a:t>            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Мир в ожидании семьи Тальони….</a:t>
            </a:r>
          </a:p>
          <a:p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36495"/>
            <a:ext cx="2353444" cy="2353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371" y="3212975"/>
            <a:ext cx="1800200" cy="2634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287" y="11765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Blackadder ITC" pitchFamily="82" charset="0"/>
              </a:rPr>
              <a:t>Liberté</a:t>
            </a:r>
            <a:r>
              <a:rPr lang="en-US" sz="5400" dirty="0" smtClean="0">
                <a:latin typeface="Blackadder ITC" pitchFamily="82" charset="0"/>
              </a:rPr>
              <a:t> </a:t>
            </a:r>
            <a:r>
              <a:rPr lang="en-US" sz="5400" dirty="0">
                <a:latin typeface="Blackadder ITC" pitchFamily="82" charset="0"/>
              </a:rPr>
              <a:t>de circulation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935095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Свобода движени</a:t>
            </a:r>
            <a:r>
              <a:rPr lang="ru-RU" sz="1200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xmlns="" val="197105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96502"/>
            <a:ext cx="193748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636" y="3645024"/>
            <a:ext cx="1872208" cy="2836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4946" y="830997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/>
              <a:t>Этот балетмейстер, как и Доберваль, остался в истории автором одного балета — «Сильфида», хотя поставил немало спектаклей. Но еще больше, чем хореографией, он прославился тем, что был отцом знаменитой балерины Марии Тальони</a:t>
            </a:r>
            <a:r>
              <a:rPr lang="ru-RU" sz="1300" b="1" i="1" dirty="0" smtClean="0"/>
              <a:t>.</a:t>
            </a:r>
          </a:p>
          <a:p>
            <a:endParaRPr lang="ru-RU" sz="1300" b="1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690" y="1801692"/>
            <a:ext cx="6752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66FF99"/>
                </a:solidFill>
              </a:rPr>
              <a:t>Филипп Тальони родился в Милане в 1777 году. </a:t>
            </a:r>
            <a:r>
              <a:rPr lang="ru-RU" sz="1100" dirty="0">
                <a:solidFill>
                  <a:srgbClr val="66FF99"/>
                </a:solidFill>
              </a:rPr>
              <a:t>Он был старшим сыном пьемонтского танцовщика Карло Тальони. Свою танцевальную карьеру он начал в Неаполе, в 1795–1798 годы стал первым танцовщиком в театрах Ливорно, Флоренции, Венеции, Турина и Милана. В 1799 году приехал в Париж и там успел потанцевать, но надолго не задержался. Его пригласили в Стокгольм – танцевать в Королевской опере, и там он провел три года.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2891610"/>
            <a:ext cx="7050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	В </a:t>
            </a:r>
            <a:r>
              <a:rPr lang="ru-RU" sz="1400" dirty="0"/>
              <a:t>марте </a:t>
            </a:r>
            <a:r>
              <a:rPr lang="ru-RU" sz="1400" b="1" i="1" dirty="0">
                <a:solidFill>
                  <a:schemeClr val="bg1"/>
                </a:solidFill>
              </a:rPr>
              <a:t>1831 года директором Оперы стал Луи </a:t>
            </a:r>
            <a:r>
              <a:rPr lang="ru-RU" sz="1400" b="1" i="1" dirty="0" err="1">
                <a:solidFill>
                  <a:schemeClr val="bg1"/>
                </a:solidFill>
              </a:rPr>
              <a:t>Верон</a:t>
            </a:r>
            <a:r>
              <a:rPr lang="ru-RU" sz="1400" dirty="0"/>
              <a:t>. Он понимал вкусы публики, которая постоянно требовала обновления репертуара, и он отлично видел, как входит в моду романтизм с его фантастическими персонажами – привидениями, сильфидами, злыми и добрыми духами. С этим следовало считаться – и вот </a:t>
            </a:r>
            <a:r>
              <a:rPr lang="ru-RU" sz="1400" b="1" dirty="0">
                <a:solidFill>
                  <a:schemeClr val="bg1"/>
                </a:solidFill>
              </a:rPr>
              <a:t>21 ноября 1831 года состоялась премьера оперы Мейербера «Роберт-Дьявол» </a:t>
            </a:r>
            <a:r>
              <a:rPr lang="ru-RU" sz="1400" dirty="0"/>
              <a:t>с мрачным демоническим сюжетом. Главный герой, рыцарь Роберт, проникал ночью в заброшенный монастырь, чтобы добыть магический талисман. Там его окружали призраки грешных монахинь, поднявшиеся из могил. </a:t>
            </a:r>
            <a:r>
              <a:rPr lang="ru-RU" sz="1400" b="1" dirty="0">
                <a:solidFill>
                  <a:schemeClr val="bg1"/>
                </a:solidFill>
              </a:rPr>
              <a:t>Партию их предводительницы – аббатисы Елены – танцевала Мария Тальони.</a:t>
            </a:r>
          </a:p>
          <a:p>
            <a:pPr algn="ctr"/>
            <a:r>
              <a:rPr lang="ru-RU" sz="1400" dirty="0"/>
              <a:t>	</a:t>
            </a:r>
            <a:r>
              <a:rPr lang="ru-RU" sz="1400" b="1" dirty="0" smtClean="0">
                <a:solidFill>
                  <a:schemeClr val="bg1"/>
                </a:solidFill>
              </a:rPr>
              <a:t>Тальони</a:t>
            </a:r>
            <a:r>
              <a:rPr lang="ru-RU" sz="1400" dirty="0"/>
              <a:t>, поставивший эту сцену, показал себя истинным романтиком – среди поросших лесом развалин в таинственном лунном свете зрителю явились бесплотные белые тени, сплели вокруг Роберта призрачный хоровод. Этот танец наблюдал из-за </a:t>
            </a:r>
            <a:r>
              <a:rPr lang="ru-RU" sz="1400" b="1" dirty="0">
                <a:solidFill>
                  <a:schemeClr val="bg1"/>
                </a:solidFill>
              </a:rPr>
              <a:t>кулис юный танцовщик Жюль Перро </a:t>
            </a:r>
            <a:r>
              <a:rPr lang="ru-RU" sz="1400" dirty="0"/>
              <a:t>– и воспоминания о «Роберте-Дьяволе» десять лет спустя ожили в балете «Жизель». Танец монахинь был одним из первых эскизов «белого балета» в мировой хореографии.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0"/>
            <a:ext cx="5527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dirty="0">
                <a:solidFill>
                  <a:srgbClr val="66FF99"/>
                </a:solidFill>
                <a:latin typeface="Blackadder ITC" pitchFamily="82" charset="0"/>
              </a:rPr>
              <a:t>Père et fille Taglioni</a:t>
            </a:r>
            <a:endParaRPr lang="ru-RU" sz="5300" dirty="0">
              <a:solidFill>
                <a:srgbClr val="66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Отец и дочь Тальони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306080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13060"/>
            <a:ext cx="2162365" cy="1538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700" y="2957680"/>
            <a:ext cx="1566672" cy="212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6472" y="1412776"/>
            <a:ext cx="6228184" cy="60205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sz="500" dirty="0">
              <a:solidFill>
                <a:srgbClr val="0000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9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35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Мария </a:t>
            </a:r>
            <a:r>
              <a:rPr lang="ru-RU" sz="135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Тальони </a:t>
            </a:r>
            <a:r>
              <a:rPr lang="ru-RU" sz="13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(итал. </a:t>
            </a:r>
            <a:r>
              <a:rPr lang="ru-RU" sz="135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Maria</a:t>
            </a:r>
            <a:r>
              <a:rPr lang="ru-RU" sz="13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35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Taglioni</a:t>
            </a:r>
            <a:r>
              <a:rPr lang="ru-RU" sz="13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; 23 апреля 1804, Стокгольм — </a:t>
            </a:r>
            <a:r>
              <a:rPr lang="ru-RU" sz="135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22 </a:t>
            </a:r>
            <a:r>
              <a:rPr lang="ru-RU" sz="13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апреля 1884, Марсель) — знаменитая итальянская балерина, центральная фигура в балете эпохи романтизма</a:t>
            </a:r>
            <a:r>
              <a:rPr lang="ru-RU" sz="135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35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35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Мария </a:t>
            </a:r>
            <a:r>
              <a:rPr lang="ru-RU" sz="135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родилась в семье балетмейстера </a:t>
            </a:r>
            <a:r>
              <a:rPr lang="ru-RU" sz="13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хореографа Филиппа Тальони. Девочка не обладала ни балетной фигурой, ни особой внешностью. Несмотря на это ее отец решил сделать из нее балерину. Мария училась в Вене, Стокгольме, а затем в Париже у Франсуа Кулона. Позже отец занимался с Марией сам, в 1822 году он поставил балет «Прием молодой нимфы ко дворцу Терпсихоры» с которым Мария дебютировала в Вене. </a:t>
            </a:r>
            <a:r>
              <a:rPr lang="ru-RU" sz="135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3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35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</a:t>
            </a:r>
            <a:r>
              <a:rPr lang="ru-RU" sz="135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Танцовщица </a:t>
            </a:r>
            <a:r>
              <a:rPr lang="ru-RU" sz="135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отказалась от присущих балету тяжелых нарядов, париков и грима, танцевав только в скромном легком платье. </a:t>
            </a:r>
            <a:r>
              <a:rPr lang="ru-RU" sz="135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Парижскую публику Мария покорила в 1827 году в «Венецианском карнавале», с тех пор она часто танцевала в парижской Гранд-Опера. Там же в марте 1832 года состоялась премьера балета Сильфида, ознаменовавшего начало эпохи балетного романтизма. Именно она тогда ввела в балет пачку и пуанты. </a:t>
            </a:r>
            <a:endParaRPr lang="ru-RU" sz="135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44" y="4725144"/>
            <a:ext cx="1452047" cy="2029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84984"/>
            <a:ext cx="1346828" cy="190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085184"/>
            <a:ext cx="1395177" cy="1048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015" y="6648"/>
            <a:ext cx="27708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10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лунную ночь  зимой 1835 карета Мари Тальони была остановлена русским разбойниками, Тальони была вынуждена танцевать для них на шкуре пантеры, развернутой на снегу под звездами. От этого реального события и возникла легенда... чтобы сохранить память о приключении, Тальони взяла в привычку класть кусочки </a:t>
            </a:r>
            <a:r>
              <a:rPr lang="ru-RU" sz="1000" b="1" dirty="0" smtClean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искусственного </a:t>
            </a:r>
            <a:r>
              <a:rPr lang="ru-RU" sz="10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льда в свою шкатулку на  столике с зеркалом перед которым она одевалась... где тая среди </a:t>
            </a:r>
            <a:r>
              <a:rPr lang="ru-RU" sz="1000" b="1" dirty="0" smtClean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блестящим </a:t>
            </a:r>
            <a:r>
              <a:rPr lang="ru-RU" sz="1000" b="1" dirty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камней, пробуждался намек атмосферы звездных небес над пейзажем, покрытым льдом.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324286"/>
            <a:ext cx="6444208" cy="769184"/>
          </a:xfrm>
        </p:spPr>
        <p:txBody>
          <a:bodyPr/>
          <a:lstStyle/>
          <a:p>
            <a:pPr algn="ctr"/>
            <a:r>
              <a:rPr lang="en-US" sz="4700" b="1" dirty="0" smtClean="0">
                <a:latin typeface="Blackadder ITC" pitchFamily="82" charset="0"/>
              </a:rPr>
              <a:t>Le Première </a:t>
            </a:r>
            <a:r>
              <a:rPr lang="en-US" sz="4700" b="1" dirty="0" err="1" smtClean="0">
                <a:latin typeface="Blackadder ITC" pitchFamily="82" charset="0"/>
              </a:rPr>
              <a:t>Sylphide</a:t>
            </a:r>
            <a:r>
              <a:rPr lang="en-US" sz="4700" b="1" dirty="0" smtClean="0">
                <a:latin typeface="Blackadder ITC" pitchFamily="82" charset="0"/>
              </a:rPr>
              <a:t> </a:t>
            </a:r>
            <a:r>
              <a:rPr lang="en-US" sz="4700" b="1" dirty="0">
                <a:latin typeface="Blackadder ITC" pitchFamily="82" charset="0"/>
              </a:rPr>
              <a:t>à Pointe</a:t>
            </a:r>
            <a:endParaRPr lang="ru-RU" sz="4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3842" y="99912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Первая Сильфида в пуантах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07683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983014"/>
            <a:ext cx="1442430" cy="22741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2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5040560" cy="619268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350" dirty="0"/>
              <a:t>Следующие пятнадцать лет Мария Тальони гастролировала по всей Европе: от Лондона до Берлина и от Милана до Санкт-Петербурга. </a:t>
            </a:r>
            <a:r>
              <a:rPr lang="ru-RU" sz="1350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Большое количество балетов написал для нее </a:t>
            </a:r>
            <a:r>
              <a:rPr lang="ru-RU" sz="1350" i="1" u="sng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Мариус</a:t>
            </a:r>
            <a:r>
              <a:rPr lang="ru-RU" sz="1350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Петипа. </a:t>
            </a:r>
            <a:r>
              <a:rPr lang="ru-RU" sz="1350" dirty="0"/>
              <a:t>По свидетельству очевидцев, танцы Тальони были воплощением грации и изящества. Лучшие роли ее были в балетах: «Спящая красавица», «Бог и баядерка», «Сильфида», «Зефир и Флора», «Золушка», «Тщетная предосторожность».</a:t>
            </a:r>
          </a:p>
          <a:p>
            <a:r>
              <a:rPr lang="ru-RU" sz="1350" dirty="0"/>
              <a:t>              </a:t>
            </a:r>
            <a:r>
              <a:rPr lang="ru-RU" sz="135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Вклад Марии </a:t>
            </a:r>
            <a:r>
              <a:rPr lang="ru-RU" sz="1350" dirty="0"/>
              <a:t>в жизнь балета неоценим. Тальони вывела балет на совершенно новую высоту. Были балерины и до нее, которые встали на пуанты в частности, Истомина в России. </a:t>
            </a:r>
            <a:r>
              <a:rPr lang="ru-RU" sz="135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Но именно Тальони научилась не просто подниматься и спускаться с пальцев, но танцевать на пуантах легко, органично, </a:t>
            </a:r>
            <a:r>
              <a:rPr lang="ru-RU" sz="1350" dirty="0"/>
              <a:t>оставаясь грациозной, подвижной. Ее </a:t>
            </a:r>
            <a:r>
              <a:rPr lang="ru-RU" sz="135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отец на занятиях с ней говорил, что просто умрет от стыда!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94" b="8594"/>
          <a:stretch>
            <a:fillRect/>
          </a:stretch>
        </p:blipFill>
        <p:spPr>
          <a:xfrm>
            <a:off x="5419680" y="2132856"/>
            <a:ext cx="3429000" cy="34290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802" y="0"/>
            <a:ext cx="1782166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45422"/>
            <a:ext cx="31328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Отдых балерины (1968). Рисунок Нади </a:t>
            </a:r>
            <a:r>
              <a:rPr lang="ru-RU" sz="1050" dirty="0" err="1"/>
              <a:t>Рушевой</a:t>
            </a:r>
            <a:r>
              <a:rPr lang="ru-RU" sz="1050" dirty="0"/>
              <a:t>, гениальной девочки-художницы, умершей в 17 лет.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168" y="3862626"/>
            <a:ext cx="1278353" cy="267918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TextBox 6"/>
          <p:cNvSpPr txBox="1"/>
          <p:nvPr/>
        </p:nvSpPr>
        <p:spPr>
          <a:xfrm>
            <a:off x="5076056" y="618686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Соло балерины (1968). Рисунок Нади </a:t>
            </a:r>
            <a:r>
              <a:rPr lang="ru-RU" sz="1200" dirty="0" err="1"/>
              <a:t>Рушевой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18864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Могила Тальони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22736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-10801"/>
            <a:ext cx="2952328" cy="20691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0000">
            <a:off x="4565882" y="3700427"/>
            <a:ext cx="3901440" cy="2593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51335"/>
            <a:ext cx="3672408" cy="401401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40354"/>
            <a:ext cx="2438028" cy="365525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979712" y="1412776"/>
            <a:ext cx="6328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	Однако </a:t>
            </a:r>
            <a:r>
              <a:rPr lang="ru-RU" sz="1400" i="1" dirty="0">
                <a:solidFill>
                  <a:schemeClr val="bg1"/>
                </a:solidFill>
              </a:rPr>
              <a:t>наибольшего влияния </a:t>
            </a:r>
            <a:r>
              <a:rPr lang="ru-RU" sz="1400" i="1" dirty="0"/>
              <a:t>на русскую балетную школу романтическое искусство достигло в период работы в России французского </a:t>
            </a:r>
            <a:r>
              <a:rPr lang="ru-RU" sz="1400" b="1" i="1" dirty="0">
                <a:solidFill>
                  <a:schemeClr val="bg1"/>
                </a:solidFill>
              </a:rPr>
              <a:t>танцовщика и балетмейстера Жюля Перро </a:t>
            </a:r>
            <a:r>
              <a:rPr lang="ru-RU" sz="1400" i="1" dirty="0"/>
              <a:t>(с 1848 по 1859 годы). Он прибыл в Петербург по приглашению Дирекции императорских театров. В эпоху, когда в романтическом балете безраздельно царствовала женщина, Перро был одним из редких исключений как танцовщик-мужчина. Ставил спектакли для балерин, в частности, участвовал (вместе с Ж. </a:t>
            </a:r>
            <a:r>
              <a:rPr lang="ru-RU" sz="1400" i="1" dirty="0" err="1"/>
              <a:t>Коралли</a:t>
            </a:r>
            <a:r>
              <a:rPr lang="ru-RU" sz="1400" i="1" dirty="0"/>
              <a:t>) в работе над балетом Жизель (музыка </a:t>
            </a:r>
            <a:r>
              <a:rPr lang="ru-RU" sz="1400" i="1" dirty="0" err="1"/>
              <a:t>А.Адана</a:t>
            </a:r>
            <a:r>
              <a:rPr lang="ru-RU" sz="1400" i="1" dirty="0"/>
              <a:t>, 1841) в Парижской опере, где заглавную роль исполняла его ученица и жена </a:t>
            </a:r>
            <a:r>
              <a:rPr lang="ru-RU" sz="1400" i="1" dirty="0" err="1"/>
              <a:t>Карлотта</a:t>
            </a:r>
            <a:r>
              <a:rPr lang="ru-RU" sz="1400" i="1" dirty="0"/>
              <a:t> </a:t>
            </a:r>
            <a:r>
              <a:rPr lang="ru-RU" sz="1400" i="1" dirty="0" err="1"/>
              <a:t>Гризи</a:t>
            </a:r>
            <a:r>
              <a:rPr lang="ru-RU" sz="1400" i="1" dirty="0"/>
              <a:t> (Перро поставил все ее танцы). 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99700"/>
            <a:ext cx="4676490" cy="30583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08874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432" y="476672"/>
            <a:ext cx="6804248" cy="1008112"/>
          </a:xfrm>
        </p:spPr>
        <p:txBody>
          <a:bodyPr/>
          <a:lstStyle/>
          <a:p>
            <a:pPr algn="ctr"/>
            <a:r>
              <a:rPr lang="fr-FR" sz="4400" b="1" i="1" dirty="0">
                <a:latin typeface="Blackadder ITC" pitchFamily="82" charset="0"/>
              </a:rPr>
              <a:t>En prévision d'un Français de Saint-Pétersbourg</a:t>
            </a:r>
            <a:endParaRPr lang="ru-RU" sz="4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5127"/>
            <a:ext cx="2736304" cy="3648407"/>
          </a:xfrm>
          <a:effectLst>
            <a:softEdge rad="317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1734997"/>
            <a:ext cx="5616624" cy="3672408"/>
          </a:xfrm>
        </p:spPr>
        <p:txBody>
          <a:bodyPr/>
          <a:lstStyle/>
          <a:p>
            <a:pPr algn="ctr"/>
            <a:r>
              <a:rPr lang="ru-RU" dirty="0" smtClean="0"/>
              <a:t>	Первые </a:t>
            </a:r>
            <a:r>
              <a:rPr lang="ru-RU" dirty="0"/>
              <a:t>значительные </a:t>
            </a:r>
            <a:r>
              <a:rPr lang="ru-RU" b="1" dirty="0">
                <a:solidFill>
                  <a:srgbClr val="FFFF00"/>
                </a:solidFill>
              </a:rPr>
              <a:t>постановки Перро осуществил в Вене во второй половине 1830-х годов</a:t>
            </a:r>
            <a:r>
              <a:rPr lang="ru-RU" dirty="0"/>
              <a:t>, но наибольшую славу ему принесли балеты, созданные на сцене Лондонского Королевского театра: </a:t>
            </a:r>
            <a:r>
              <a:rPr lang="ru-RU" b="1" dirty="0">
                <a:solidFill>
                  <a:srgbClr val="FFFF00"/>
                </a:solidFill>
              </a:rPr>
              <a:t>Ундина, или Наяда </a:t>
            </a:r>
            <a:r>
              <a:rPr lang="ru-RU" dirty="0"/>
              <a:t>(музыка </a:t>
            </a:r>
            <a:r>
              <a:rPr lang="ru-RU" dirty="0" err="1"/>
              <a:t>Ц.Пуни</a:t>
            </a:r>
            <a:r>
              <a:rPr lang="ru-RU" dirty="0"/>
              <a:t>, 1843), Эсмеральда (музыка его же, 1844) и Па де катр (музыка его же, 1845), где участвовали одновременно четыре великие романтические балерины: </a:t>
            </a:r>
            <a:r>
              <a:rPr lang="ru-RU" b="1" dirty="0">
                <a:solidFill>
                  <a:srgbClr val="FFFF00"/>
                </a:solidFill>
              </a:rPr>
              <a:t>Мария Тальони, </a:t>
            </a:r>
            <a:r>
              <a:rPr lang="ru-RU" b="1" dirty="0" err="1">
                <a:solidFill>
                  <a:srgbClr val="FFFF00"/>
                </a:solidFill>
              </a:rPr>
              <a:t>Карлотта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Гризи</a:t>
            </a:r>
            <a:r>
              <a:rPr lang="ru-RU" b="1" dirty="0">
                <a:solidFill>
                  <a:srgbClr val="FFFF00"/>
                </a:solidFill>
              </a:rPr>
              <a:t>, Фанни </a:t>
            </a:r>
            <a:r>
              <a:rPr lang="ru-RU" b="1" dirty="0" err="1">
                <a:solidFill>
                  <a:srgbClr val="FFFF00"/>
                </a:solidFill>
              </a:rPr>
              <a:t>Черрито</a:t>
            </a:r>
            <a:r>
              <a:rPr lang="ru-RU" b="1" dirty="0">
                <a:solidFill>
                  <a:srgbClr val="FFFF00"/>
                </a:solidFill>
              </a:rPr>
              <a:t> и </a:t>
            </a:r>
            <a:r>
              <a:rPr lang="ru-RU" b="1" dirty="0" err="1">
                <a:solidFill>
                  <a:srgbClr val="FFFF00"/>
                </a:solidFill>
              </a:rPr>
              <a:t>Люсиль</a:t>
            </a:r>
            <a:r>
              <a:rPr lang="ru-RU" b="1" dirty="0">
                <a:solidFill>
                  <a:srgbClr val="FFFF00"/>
                </a:solidFill>
              </a:rPr>
              <a:t> Гран</a:t>
            </a:r>
            <a:r>
              <a:rPr lang="ru-RU" dirty="0"/>
              <a:t>; балет Катарина, дочь разбойника (музыка Пуни, 1846); а также поставленный впервые в Милане балет Фауст (музыка </a:t>
            </a:r>
            <a:r>
              <a:rPr lang="ru-RU" dirty="0" err="1"/>
              <a:t>Дж.Паниццы</a:t>
            </a:r>
            <a:r>
              <a:rPr lang="ru-RU" dirty="0"/>
              <a:t>, </a:t>
            </a:r>
            <a:r>
              <a:rPr lang="ru-RU" dirty="0" err="1"/>
              <a:t>М.Косты</a:t>
            </a:r>
            <a:r>
              <a:rPr lang="ru-RU" dirty="0"/>
              <a:t> и </a:t>
            </a:r>
            <a:r>
              <a:rPr lang="ru-RU" dirty="0" err="1"/>
              <a:t>Дж.Байети</a:t>
            </a:r>
            <a:r>
              <a:rPr lang="ru-RU" dirty="0"/>
              <a:t>, 1849). В 1848-1859 Перро был танцовщиком и главным балетмейстером в Большом театре в Петербурге. Сюда он перенес многие ранее поставленные им балеты. </a:t>
            </a:r>
          </a:p>
          <a:p>
            <a:pPr algn="ctr"/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11663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Жюль Перро (1810— 1892)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4279787"/>
            <a:ext cx="6336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	</a:t>
            </a:r>
            <a:r>
              <a:rPr lang="ru-RU" sz="1200" b="1" dirty="0" smtClean="0">
                <a:solidFill>
                  <a:schemeClr val="bg1"/>
                </a:solidFill>
              </a:rPr>
              <a:t>Перро </a:t>
            </a:r>
            <a:r>
              <a:rPr lang="ru-RU" sz="1200" dirty="0"/>
              <a:t>считается </a:t>
            </a:r>
            <a:r>
              <a:rPr lang="ru-RU" sz="1200" b="1" dirty="0">
                <a:solidFill>
                  <a:schemeClr val="bg1"/>
                </a:solidFill>
              </a:rPr>
              <a:t>крупнейшим балетмейстером эпохи романтизма</a:t>
            </a:r>
            <a:r>
              <a:rPr lang="ru-RU" sz="1200" dirty="0"/>
              <a:t>. Сильный его стороной были спектакли в жанре социально-любовной драмы. Перро нередко обращался к сюжетам известных </a:t>
            </a:r>
            <a:r>
              <a:rPr lang="ru-RU" sz="1200" b="1" dirty="0">
                <a:solidFill>
                  <a:schemeClr val="bg1"/>
                </a:solidFill>
              </a:rPr>
              <a:t>литературных произведений </a:t>
            </a:r>
            <a:r>
              <a:rPr lang="ru-RU" sz="1200" dirty="0"/>
              <a:t>(Эсмеральда, Фауст и др.). Артист был мастером сольного классического танца, который всегда служил у него выражением внутреннего состояния персонажа, одновременно преуспел и в постановке массовых сцен и ансамблей. Многие балеты Перро продолжают сохраняться в репертуаре современного театра, но, как правило, в позднейших переделках. В тоже время следует отметить, что </a:t>
            </a:r>
            <a:r>
              <a:rPr lang="ru-RU" sz="1200" b="1" dirty="0">
                <a:solidFill>
                  <a:schemeClr val="bg1"/>
                </a:solidFill>
              </a:rPr>
              <a:t>педагогическая деятельность Перро изучена очень мало</a:t>
            </a:r>
            <a:r>
              <a:rPr lang="ru-RU" sz="1200" dirty="0"/>
              <a:t>. В развитие русской балетной педагогики большой вклад внес шведский танцовщик и балетмейстер Пер </a:t>
            </a:r>
            <a:r>
              <a:rPr lang="ru-RU" sz="1200" b="1" dirty="0">
                <a:solidFill>
                  <a:schemeClr val="bg1"/>
                </a:solidFill>
              </a:rPr>
              <a:t>Христиан </a:t>
            </a:r>
            <a:r>
              <a:rPr lang="ru-RU" sz="1200" b="1" dirty="0" err="1">
                <a:solidFill>
                  <a:schemeClr val="bg1"/>
                </a:solidFill>
              </a:rPr>
              <a:t>Йогансон</a:t>
            </a:r>
            <a:r>
              <a:rPr lang="ru-RU" sz="1200" b="1" dirty="0">
                <a:solidFill>
                  <a:schemeClr val="bg1"/>
                </a:solidFill>
              </a:rPr>
              <a:t>, приехавший в Петербург в 1841 году.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164" y="3977990"/>
            <a:ext cx="2088232" cy="291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1044" y="141277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ожидании француза из Петербурга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69328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36624" cy="2557368"/>
          </a:xfr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200" dirty="0" smtClean="0"/>
              <a:t>          Несмотря </a:t>
            </a:r>
            <a:r>
              <a:rPr lang="ru-RU" sz="1200" dirty="0"/>
              <a:t>на то, что </a:t>
            </a: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Сен-Леон </a:t>
            </a:r>
            <a:r>
              <a:rPr lang="ru-RU" sz="1200" dirty="0"/>
              <a:t>многое изменил в сказке П.П. Ершова, заменив русского царя ханом, а также введя "</a:t>
            </a:r>
            <a:r>
              <a:rPr lang="ru-RU" sz="1200" dirty="0" err="1"/>
              <a:t>верноподданическую</a:t>
            </a:r>
            <a:r>
              <a:rPr lang="ru-RU" sz="1200" dirty="0"/>
              <a:t>" сцену, где все народы славили превратившегося в царя Иванушку (что вызвало нарекания прогрессивной критики),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балет имел немало достоинств, прежде всего танцевальное богатство</a:t>
            </a:r>
            <a:r>
              <a:rPr lang="ru-RU" sz="1200" dirty="0"/>
              <a:t>, а также те возможности, которые его образы открывали актерам, не только </a:t>
            </a: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классическим</a:t>
            </a:r>
            <a:r>
              <a:rPr lang="ru-RU" sz="1200" dirty="0"/>
              <a:t> (Царь-девица, танцовщики в фантастических сценах на дне морском и на острове русалок), но особенно характерным (народные танцы) и мимистам (роли Иванушки, Хана и др.). Не случайно </a:t>
            </a: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спектакль многократно возобновлялся и </a:t>
            </a:r>
            <a:r>
              <a:rPr lang="ru-RU" sz="1200" dirty="0"/>
              <a:t>держался в репертуаре петербургского (позднее ленинградского) театра и московского Большого театра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с 1860-х до 1930-х </a:t>
            </a:r>
            <a:r>
              <a:rPr lang="ru-RU" sz="1200" dirty="0"/>
              <a:t>годов, шел во многих других театрах страны.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03848" y="3356992"/>
            <a:ext cx="5940152" cy="36852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Балеты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Сен-Леона</a:t>
            </a:r>
            <a:r>
              <a:rPr lang="ru-RU" dirty="0"/>
              <a:t>, где нередко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внешние феерические эффекты</a:t>
            </a:r>
            <a:r>
              <a:rPr lang="ru-RU" dirty="0"/>
              <a:t> выступали на первый план за счет содержательных мотивов, знаменовали упадок романтического балета, расцвет которого пришелся на предшествующие 1830-1850-е годы. В то же время они содержали богатые хореографические находки, обогатившие лексику балетного танца, способствовали развитию его техники. Тем самым они готовили наступление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новой эпохи </a:t>
            </a:r>
            <a:r>
              <a:rPr lang="ru-RU" dirty="0"/>
              <a:t>—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"большого балета"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Мариуса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Петипа</a:t>
            </a:r>
            <a:r>
              <a:rPr lang="ru-RU" dirty="0"/>
              <a:t>, по-своему не менее значительного и принесшего балету России мировое признание. К сожалению, роль Сен-Леона в развитии русской балетной педагогики практически не изучена. Однако определяющее воздействие на развитие методики в училище оказала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балетмейстерская и педагогическая деятельность </a:t>
            </a:r>
            <a:r>
              <a:rPr lang="ru-RU" dirty="0" err="1"/>
              <a:t>Мариуса</a:t>
            </a:r>
            <a:r>
              <a:rPr lang="ru-RU" dirty="0"/>
              <a:t> Петипа, приехавшего в Петербург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1847 </a:t>
            </a:r>
            <a:r>
              <a:rPr lang="ru-RU" dirty="0"/>
              <a:t>году по приглашению Дирекции Императорских театров. Вся вторая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половина XIX столетия – это эпоха М. Петипа.</a:t>
            </a:r>
            <a:r>
              <a:rPr lang="ru-RU" dirty="0"/>
              <a:t> Великий балетмейстер создал множество оригинальных спектаклей, сохранил и обогатил балеты своих предшественников. </a:t>
            </a:r>
          </a:p>
          <a:p>
            <a:pPr algn="ctr"/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18" b="13018"/>
          <a:stretch>
            <a:fillRect/>
          </a:stretch>
        </p:blipFill>
        <p:spPr>
          <a:xfrm>
            <a:off x="6012160" y="188640"/>
            <a:ext cx="2987824" cy="2987824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TextBox 5"/>
          <p:cNvSpPr txBox="1"/>
          <p:nvPr/>
        </p:nvSpPr>
        <p:spPr>
          <a:xfrm>
            <a:off x="4572000" y="2775411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bg1"/>
                </a:solidFill>
              </a:rPr>
              <a:t>Артюр</a:t>
            </a:r>
            <a:r>
              <a:rPr lang="ru-RU" sz="1200" b="1" dirty="0">
                <a:solidFill>
                  <a:schemeClr val="bg1"/>
                </a:solidFill>
              </a:rPr>
              <a:t> Сен-Леон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6" y="2492896"/>
            <a:ext cx="3560360" cy="45493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6560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2428868"/>
            <a:ext cx="4155210" cy="26016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Работу выполнила ученица 5 класса </a:t>
            </a:r>
            <a:r>
              <a:rPr lang="ru-RU" sz="1600" i="1" dirty="0" smtClean="0"/>
              <a:t>школы</a:t>
            </a:r>
            <a:r>
              <a:rPr lang="ru-RU" sz="1600" dirty="0" smtClean="0"/>
              <a:t> № 204  Меркушева Саша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9776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5041240"/>
            <a:ext cx="2274734" cy="1816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0000">
            <a:off x="207507" y="4885462"/>
            <a:ext cx="2067184" cy="1753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">
            <a:off x="5437886" y="486084"/>
            <a:ext cx="1761235" cy="2002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420000">
            <a:off x="3934232" y="4693414"/>
            <a:ext cx="2969727" cy="198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240000">
            <a:off x="115689" y="65739"/>
            <a:ext cx="2191638" cy="33935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160" y="29632"/>
            <a:ext cx="2021424" cy="2591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78273" cy="792088"/>
          </a:xfrm>
        </p:spPr>
        <p:txBody>
          <a:bodyPr>
            <a:normAutofit/>
          </a:bodyPr>
          <a:lstStyle/>
          <a:p>
            <a:r>
              <a:rPr lang="fr-FR" sz="2800" b="1" i="1" dirty="0">
                <a:latin typeface="Bodoni MT" pitchFamily="18" charset="0"/>
              </a:rPr>
              <a:t>Ballerine ... combien de ce mot ...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7747" y="1762491"/>
            <a:ext cx="5256584" cy="44644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      </a:t>
            </a:r>
            <a:r>
              <a:rPr lang="ru-RU" b="1" i="1" dirty="0" smtClean="0">
                <a:solidFill>
                  <a:srgbClr val="00CC00"/>
                </a:solidFill>
              </a:rPr>
              <a:t>Балерина</a:t>
            </a:r>
            <a:r>
              <a:rPr lang="ru-RU" b="1" i="1" dirty="0" smtClean="0"/>
              <a:t> </a:t>
            </a:r>
            <a:r>
              <a:rPr lang="ru-RU" b="1" i="1" dirty="0"/>
              <a:t>во все времена </a:t>
            </a:r>
            <a:r>
              <a:rPr lang="ru-RU" b="1" i="1" dirty="0">
                <a:solidFill>
                  <a:srgbClr val="00CC00"/>
                </a:solidFill>
              </a:rPr>
              <a:t>считается символом настоящей женственности и красоты. </a:t>
            </a:r>
            <a:endParaRPr lang="ru-RU" b="1" i="1" dirty="0" smtClean="0">
              <a:solidFill>
                <a:srgbClr val="00CC00"/>
              </a:solidFill>
            </a:endParaRP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00CC00"/>
                </a:solidFill>
              </a:rPr>
              <a:t>Грациозность </a:t>
            </a:r>
            <a:r>
              <a:rPr lang="ru-RU" b="1" i="1" dirty="0">
                <a:solidFill>
                  <a:srgbClr val="00CC00"/>
                </a:solidFill>
              </a:rPr>
              <a:t>ее движений</a:t>
            </a:r>
            <a:r>
              <a:rPr lang="ru-RU" b="1" i="1" dirty="0"/>
              <a:t>, утонченность фигуры и величественная осанка всегда </a:t>
            </a:r>
            <a:r>
              <a:rPr lang="ru-RU" b="1" i="1" dirty="0">
                <a:solidFill>
                  <a:srgbClr val="00CC00"/>
                </a:solidFill>
              </a:rPr>
              <a:t>были объектом восхищения у мужчин и зависти у женщин</a:t>
            </a:r>
            <a:r>
              <a:rPr lang="ru-RU" b="1" i="1" dirty="0"/>
              <a:t>. Однако для того, чтобы достичь совершенной формы, современным </a:t>
            </a:r>
            <a:r>
              <a:rPr lang="ru-RU" b="1" i="1" dirty="0">
                <a:solidFill>
                  <a:srgbClr val="00CC00"/>
                </a:solidFill>
              </a:rPr>
              <a:t>балеринам приходится много работать над собой. </a:t>
            </a:r>
            <a:endParaRPr lang="ru-RU" b="1" i="1" dirty="0" smtClean="0">
              <a:solidFill>
                <a:srgbClr val="00CC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CC00"/>
                </a:solidFill>
              </a:rPr>
              <a:t>Маленькие </a:t>
            </a:r>
            <a:r>
              <a:rPr lang="ru-RU" b="1" i="1" dirty="0">
                <a:solidFill>
                  <a:srgbClr val="00CC00"/>
                </a:solidFill>
              </a:rPr>
              <a:t>девочки</a:t>
            </a:r>
            <a:r>
              <a:rPr lang="ru-RU" b="1" i="1" dirty="0"/>
              <a:t>, начинающие </a:t>
            </a:r>
            <a:r>
              <a:rPr lang="ru-RU" b="1" i="1" dirty="0" smtClean="0"/>
              <a:t>учебу </a:t>
            </a:r>
            <a:r>
              <a:rPr lang="ru-RU" b="1" i="1" dirty="0">
                <a:solidFill>
                  <a:srgbClr val="00CC00"/>
                </a:solidFill>
              </a:rPr>
              <a:t>в балетной школе, </a:t>
            </a:r>
            <a:r>
              <a:rPr lang="ru-RU" b="1" i="1" dirty="0"/>
              <a:t>усердно занимающиеся и придерживающиеся режима питания, с замиранием сердца готовятся к тому моменту, когда они смогут перейти в старший класс. Ведь выдержать </a:t>
            </a:r>
            <a:r>
              <a:rPr lang="ru-RU" b="1" i="1" dirty="0">
                <a:solidFill>
                  <a:srgbClr val="00CC00"/>
                </a:solidFill>
              </a:rPr>
              <a:t>сложные экзамены </a:t>
            </a:r>
            <a:r>
              <a:rPr lang="ru-RU" b="1" i="1" dirty="0"/>
              <a:t>сможет не каждая из них. </a:t>
            </a:r>
            <a:endParaRPr lang="ru-RU" b="1" i="1" dirty="0" smtClean="0"/>
          </a:p>
          <a:p>
            <a:pPr algn="ctr"/>
            <a:r>
              <a:rPr lang="ru-RU" b="1" i="1" dirty="0" smtClean="0"/>
              <a:t>Эти </a:t>
            </a:r>
            <a:r>
              <a:rPr lang="ru-RU" b="1" i="1" dirty="0"/>
              <a:t>проблемы связаны несколько с </a:t>
            </a:r>
            <a:r>
              <a:rPr lang="ru-RU" b="1" i="1" dirty="0">
                <a:solidFill>
                  <a:srgbClr val="00CC00"/>
                </a:solidFill>
              </a:rPr>
              <a:t>несовершенной техникой и мастерством юных балерин</a:t>
            </a:r>
            <a:r>
              <a:rPr lang="ru-RU" b="1" i="1" dirty="0"/>
              <a:t>, сколько с изменениями их </a:t>
            </a:r>
            <a:r>
              <a:rPr lang="ru-RU" b="1" i="1" dirty="0" smtClean="0"/>
              <a:t>фигуры.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239" y="5373216"/>
            <a:ext cx="2233745" cy="1484784"/>
          </a:xfrm>
          <a:prstGeom prst="rect">
            <a:avLst/>
          </a:prstGeo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91" r="11691"/>
          <a:stretch>
            <a:fillRect/>
          </a:stretch>
        </p:blipFill>
        <p:spPr>
          <a:xfrm>
            <a:off x="5372110" y="2204864"/>
            <a:ext cx="3460540" cy="3387419"/>
          </a:xfrm>
        </p:spPr>
      </p:pic>
      <p:sp>
        <p:nvSpPr>
          <p:cNvPr id="12" name="TextBox 11"/>
          <p:cNvSpPr txBox="1"/>
          <p:nvPr/>
        </p:nvSpPr>
        <p:spPr>
          <a:xfrm>
            <a:off x="2195736" y="98072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Балерина… как много в слове этом…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69852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0000">
            <a:off x="526053" y="1032430"/>
            <a:ext cx="2193074" cy="14200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18366"/>
            <a:ext cx="2880320" cy="186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1711" y="947422"/>
            <a:ext cx="2453600" cy="1635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17" y="3993640"/>
            <a:ext cx="2834283" cy="284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8" y="18584"/>
            <a:ext cx="8712968" cy="1170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cs typeface="Andalus" pitchFamily="18" charset="-78"/>
              </a:rPr>
              <a:t> </a:t>
            </a:r>
            <a:br>
              <a:rPr lang="ru-RU" sz="1600" dirty="0" smtClean="0">
                <a:cs typeface="Andalus" pitchFamily="18" charset="-78"/>
              </a:rPr>
            </a:br>
            <a:r>
              <a:rPr lang="ru-RU" sz="1600" i="1" dirty="0" smtClean="0">
                <a:latin typeface="Book Antiqua" pitchFamily="18" charset="0"/>
                <a:cs typeface="Andalus" pitchFamily="18" charset="-78"/>
              </a:rPr>
              <a:t>Так </a:t>
            </a:r>
            <a:r>
              <a:rPr lang="ru-RU" sz="1600" i="1" dirty="0">
                <a:latin typeface="Book Antiqua" pitchFamily="18" charset="0"/>
                <a:cs typeface="Andalus" pitchFamily="18" charset="-78"/>
              </a:rPr>
              <a:t>уж совпало, что переход в старшие классы совпадает с переходным возрастом у девочек, что естественно сопровождается переменами во внешнем виде. Поэтому каждая девочка, претендующая на звание балерины, стремится максимально сбросить лишний вес всевозможными способами.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16" y="1742437"/>
            <a:ext cx="5210050" cy="5112467"/>
          </a:xfrm>
        </p:spPr>
        <p:txBody>
          <a:bodyPr>
            <a:normAutofit fontScale="925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порой это не приводит ни к чему хорошему. Конечно, </a:t>
            </a:r>
            <a:r>
              <a:rPr lang="ru-RU" b="1" i="1" dirty="0">
                <a:solidFill>
                  <a:srgbClr val="00CC00"/>
                </a:solidFill>
              </a:rPr>
              <a:t>в балетной школе питание воспитанниц хорошо продумано и сбалансировано</a:t>
            </a:r>
            <a:r>
              <a:rPr lang="ru-RU" dirty="0"/>
              <a:t>, в рацион входят продукты, которые не только поддержат форму в порядке, но и придадут силы. </a:t>
            </a:r>
            <a:endParaRPr lang="ru-RU" dirty="0" smtClean="0"/>
          </a:p>
          <a:p>
            <a:pPr algn="ctr"/>
            <a:r>
              <a:rPr lang="ru-RU" dirty="0" smtClean="0"/>
              <a:t>Поскольку </a:t>
            </a:r>
            <a:r>
              <a:rPr lang="ru-RU" dirty="0"/>
              <a:t>для развивающегося детского организма и больших нагрузок, которые он испытывает, это очень важно. Но и в этом случае </a:t>
            </a:r>
            <a:r>
              <a:rPr lang="ru-RU" b="1" i="1" dirty="0">
                <a:solidFill>
                  <a:srgbClr val="00CC00"/>
                </a:solidFill>
              </a:rPr>
              <a:t>маленькие балерины стараются меньше есть, чтобы при контрольном взвешивании не высветились лишние граммы. </a:t>
            </a:r>
            <a:endParaRPr lang="ru-RU" b="1" i="1" dirty="0" smtClean="0">
              <a:solidFill>
                <a:srgbClr val="00CC00"/>
              </a:solidFill>
            </a:endParaRPr>
          </a:p>
          <a:p>
            <a:pPr algn="ctr"/>
            <a:r>
              <a:rPr lang="ru-RU" dirty="0" smtClean="0"/>
              <a:t>Девочки</a:t>
            </a:r>
            <a:r>
              <a:rPr lang="ru-RU" dirty="0"/>
              <a:t>, </a:t>
            </a:r>
            <a:r>
              <a:rPr lang="ru-RU" b="1" i="1" dirty="0">
                <a:solidFill>
                  <a:srgbClr val="00CC00"/>
                </a:solidFill>
              </a:rPr>
              <a:t>переходя в пятый класс балетной школы</a:t>
            </a:r>
            <a:r>
              <a:rPr lang="ru-RU" dirty="0"/>
              <a:t>, считается, </a:t>
            </a:r>
            <a:r>
              <a:rPr lang="ru-RU" b="1" i="1" dirty="0">
                <a:solidFill>
                  <a:srgbClr val="00CC00"/>
                </a:solidFill>
              </a:rPr>
              <a:t>не должны весить более пятидесяти килограммов</a:t>
            </a:r>
            <a:r>
              <a:rPr lang="ru-RU" dirty="0"/>
              <a:t>. Ведь именно на этом этапе обучения балерины оттачивают свое мастерство в парных танцах, а юным танцорам сложно поднять тяжелую балерину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Однако, несмотря на все </a:t>
            </a:r>
            <a:r>
              <a:rPr lang="ru-RU" b="1" i="1" dirty="0">
                <a:solidFill>
                  <a:srgbClr val="00CC00"/>
                </a:solidFill>
              </a:rPr>
              <a:t>трудности</a:t>
            </a:r>
            <a:r>
              <a:rPr lang="ru-RU" dirty="0"/>
              <a:t>, которые приходится проходить юным танцовщицам, еще не известно, будут ли они блистать на сценах театров, или им будет отведена </a:t>
            </a:r>
            <a:r>
              <a:rPr lang="ru-RU" b="1" i="1" dirty="0">
                <a:solidFill>
                  <a:srgbClr val="00CC00"/>
                </a:solidFill>
              </a:rPr>
              <a:t>роль в </a:t>
            </a:r>
            <a:r>
              <a:rPr lang="ru-RU" b="1" i="1" dirty="0" smtClean="0">
                <a:solidFill>
                  <a:srgbClr val="00CC00"/>
                </a:solidFill>
              </a:rPr>
              <a:t>кордебалете.</a:t>
            </a:r>
          </a:p>
          <a:p>
            <a:pPr algn="ctr"/>
            <a:endParaRPr lang="ru-RU" b="1" i="1" dirty="0">
              <a:solidFill>
                <a:srgbClr val="00CC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CC00"/>
                </a:solidFill>
              </a:rPr>
              <a:t>К тому же девочки должны сдавать теоретические экзамены, ведь знание теории  танца очень важно.</a:t>
            </a:r>
            <a:endParaRPr lang="ru-RU" b="1" i="1" dirty="0">
              <a:solidFill>
                <a:srgbClr val="00CC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r="20000"/>
          <a:stretch>
            <a:fillRect/>
          </a:stretch>
        </p:blipFill>
        <p:spPr>
          <a:xfrm>
            <a:off x="5292080" y="1765289"/>
            <a:ext cx="3068960" cy="30689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0000">
            <a:off x="5125095" y="4388669"/>
            <a:ext cx="1174376" cy="2348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871" y="2575620"/>
            <a:ext cx="882129" cy="14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0000">
            <a:off x="2427231" y="3180534"/>
            <a:ext cx="2663361" cy="32201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600000">
            <a:off x="2409069" y="806762"/>
            <a:ext cx="2376264" cy="26649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9441"/>
            <a:ext cx="2592287" cy="288032"/>
          </a:xfrm>
        </p:spPr>
        <p:txBody>
          <a:bodyPr/>
          <a:lstStyle/>
          <a:p>
            <a:pPr algn="ctr"/>
            <a:r>
              <a:rPr lang="ru-RU" sz="1200" dirty="0" smtClean="0"/>
              <a:t>Все дальше от анорексии </a:t>
            </a: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0706"/>
            <a:ext cx="2926521" cy="2986246"/>
          </a:xfrm>
          <a:effectLst>
            <a:softEdge rad="635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94912" y="1806784"/>
            <a:ext cx="4849088" cy="5051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Однако</a:t>
            </a:r>
            <a:r>
              <a:rPr lang="ru-RU" dirty="0"/>
              <a:t>, стоит отметить, что </a:t>
            </a:r>
            <a:r>
              <a:rPr lang="ru-RU" b="1" i="1" dirty="0">
                <a:solidFill>
                  <a:srgbClr val="00CC00"/>
                </a:solidFill>
              </a:rPr>
              <a:t>худоба балерин не всегда</a:t>
            </a:r>
            <a:r>
              <a:rPr lang="ru-RU" dirty="0"/>
              <a:t> была в моде. К примеру, в эпоху Романтизма приветствовались </a:t>
            </a:r>
            <a:r>
              <a:rPr lang="ru-RU" b="1" i="1" dirty="0">
                <a:solidFill>
                  <a:srgbClr val="00CC00"/>
                </a:solidFill>
              </a:rPr>
              <a:t>балерины, обладающие тонкими, практически прозрачными, формами</a:t>
            </a:r>
            <a:r>
              <a:rPr lang="ru-RU" dirty="0"/>
              <a:t>. Подчеркивалась их фигура и своеобразными нарядами. В </a:t>
            </a:r>
            <a:r>
              <a:rPr lang="ru-RU" b="1" i="1" dirty="0">
                <a:solidFill>
                  <a:srgbClr val="00CC00"/>
                </a:solidFill>
              </a:rPr>
              <a:t>переломный период </a:t>
            </a:r>
            <a:r>
              <a:rPr lang="ru-RU" dirty="0"/>
              <a:t>для балетного искусства, на </a:t>
            </a:r>
            <a:r>
              <a:rPr lang="ru-RU" i="1" dirty="0">
                <a:solidFill>
                  <a:srgbClr val="00CC00"/>
                </a:solidFill>
              </a:rPr>
              <a:t>рубеже XIX и XX века, худоба для балерины считалась недопустимой. </a:t>
            </a:r>
            <a:endParaRPr lang="ru-RU" i="1" dirty="0" smtClean="0">
              <a:solidFill>
                <a:srgbClr val="00CC00"/>
              </a:solidFill>
            </a:endParaRPr>
          </a:p>
          <a:p>
            <a:pPr algn="ctr"/>
            <a:r>
              <a:rPr lang="ru-RU" b="1" i="1" dirty="0">
                <a:solidFill>
                  <a:srgbClr val="00CC00"/>
                </a:solidFill>
              </a:rPr>
              <a:t> </a:t>
            </a:r>
            <a:r>
              <a:rPr lang="ru-RU" b="1" i="1" dirty="0" smtClean="0">
                <a:solidFill>
                  <a:srgbClr val="00CC00"/>
                </a:solidFill>
              </a:rPr>
              <a:t>   Танцовщицы</a:t>
            </a:r>
            <a:r>
              <a:rPr lang="ru-RU" dirty="0" smtClean="0"/>
              <a:t> </a:t>
            </a:r>
            <a:r>
              <a:rPr lang="ru-RU" dirty="0"/>
              <a:t>должны были покорять публику своими </a:t>
            </a:r>
            <a:r>
              <a:rPr lang="ru-RU" b="1" i="1" dirty="0">
                <a:solidFill>
                  <a:srgbClr val="00CC00"/>
                </a:solidFill>
              </a:rPr>
              <a:t>округлыми формами. </a:t>
            </a:r>
            <a:r>
              <a:rPr lang="ru-RU" dirty="0"/>
              <a:t>Кроме того, такие балерины, не стесняясь особенностей своего тела, стремились укоротить юбки. Позднее </a:t>
            </a:r>
            <a:r>
              <a:rPr lang="ru-RU" b="1" i="1" dirty="0">
                <a:solidFill>
                  <a:srgbClr val="00CC00"/>
                </a:solidFill>
              </a:rPr>
              <a:t>на внешность балерины вообще перестали обращать внимание</a:t>
            </a:r>
            <a:r>
              <a:rPr lang="ru-RU" dirty="0"/>
              <a:t>. Ведь на подмостках театров </a:t>
            </a:r>
            <a:r>
              <a:rPr lang="ru-RU" i="1" dirty="0">
                <a:solidFill>
                  <a:srgbClr val="66FF99"/>
                </a:solidFill>
              </a:rPr>
              <a:t>стали выступать, как миниатюрные танцовщицы, так и достаточно крупные, которые никак не подходили под образ легких и изящных. </a:t>
            </a:r>
            <a:endParaRPr lang="ru-RU" i="1" dirty="0" smtClean="0">
              <a:solidFill>
                <a:srgbClr val="66FF99"/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00CC00"/>
                </a:solidFill>
              </a:rPr>
              <a:t>Хрупкость </a:t>
            </a:r>
            <a:r>
              <a:rPr lang="ru-RU" b="1" i="1" dirty="0">
                <a:solidFill>
                  <a:srgbClr val="00CC00"/>
                </a:solidFill>
              </a:rPr>
              <a:t>балерины </a:t>
            </a:r>
            <a:r>
              <a:rPr lang="ru-RU" dirty="0"/>
              <a:t>со временем вообще </a:t>
            </a:r>
            <a:r>
              <a:rPr lang="ru-RU" i="1" dirty="0">
                <a:solidFill>
                  <a:srgbClr val="99FF99"/>
                </a:solidFill>
              </a:rPr>
              <a:t>перестала играть роль</a:t>
            </a:r>
            <a:r>
              <a:rPr lang="ru-RU" dirty="0"/>
              <a:t>, </a:t>
            </a:r>
            <a:r>
              <a:rPr lang="ru-RU" dirty="0">
                <a:solidFill>
                  <a:srgbClr val="00CC00"/>
                </a:solidFill>
              </a:rPr>
              <a:t>главное,</a:t>
            </a:r>
            <a:r>
              <a:rPr lang="ru-RU" dirty="0"/>
              <a:t> чтобы женщина </a:t>
            </a:r>
            <a:r>
              <a:rPr lang="ru-RU" b="1" i="1" dirty="0">
                <a:solidFill>
                  <a:srgbClr val="00CC00"/>
                </a:solidFill>
              </a:rPr>
              <a:t>правильно и виртуозно исполняла свою партию</a:t>
            </a:r>
            <a:r>
              <a:rPr lang="ru-RU" dirty="0"/>
              <a:t>. На смену маленьким и изящным балеринам приходят высокие и крупные, которые мастерски выполняют все элементы танца. </a:t>
            </a:r>
            <a:r>
              <a:rPr lang="ru-RU" b="1" i="1" dirty="0">
                <a:solidFill>
                  <a:srgbClr val="00CC00"/>
                </a:solidFill>
              </a:rPr>
              <a:t>На данный момент в балерине ценится ее мастерство танца, хотя это зависит и от строения тела танцовщицы.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16632"/>
            <a:ext cx="2253536" cy="16901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80928"/>
            <a:ext cx="3069585" cy="37700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1619672" y="3837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lackadder ITC" pitchFamily="82" charset="0"/>
              </a:rPr>
              <a:t>Plus loin de l'anorexie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27137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96" y="31911"/>
            <a:ext cx="1577084" cy="2244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830" y="4437111"/>
            <a:ext cx="1489126" cy="2222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4925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  <a:softEdge rad="635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0" y="1052736"/>
            <a:ext cx="8784976" cy="58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/>
              <a:t>		</a:t>
            </a:r>
            <a:r>
              <a:rPr lang="ru-RU" sz="1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Балет </a:t>
            </a:r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всегда окружён ореолом изящества для зрителя. Мало кто </a:t>
            </a:r>
            <a:r>
              <a:rPr lang="ru-RU" sz="1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по-	настоящему     знает настоящую  </a:t>
            </a:r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цену красоты, </a:t>
            </a:r>
            <a:r>
              <a:rPr lang="ru-RU" sz="1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изящества  танцоров </a:t>
            </a:r>
            <a:r>
              <a:rPr lang="ru-RU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 сцене. </a:t>
            </a:r>
            <a:r>
              <a:rPr lang="ru-RU" sz="1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	Боль, сломанные   пальцы остаются в тени …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200" b="1" i="1" dirty="0">
                <a:solidFill>
                  <a:schemeClr val="tx1"/>
                </a:solidFill>
              </a:rPr>
              <a:t>                               </a:t>
            </a:r>
            <a:r>
              <a:rPr lang="ru-RU" sz="1200" b="1" i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Балет</a:t>
            </a:r>
            <a:r>
              <a:rPr lang="ru-RU" sz="1200" b="1" i="1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ru-RU" sz="12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200" b="1" i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высшая ступень хореографии </a:t>
            </a:r>
            <a:r>
              <a:rPr lang="ru-RU" sz="12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(от греч. </a:t>
            </a:r>
            <a:r>
              <a:rPr lang="ru-RU" sz="12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choreia</a:t>
            </a:r>
            <a:r>
              <a:rPr lang="ru-RU" sz="12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– пляска и </a:t>
            </a:r>
            <a:r>
              <a:rPr lang="ru-RU" sz="1200" b="1" dirty="0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grapho</a:t>
            </a:r>
            <a:r>
              <a:rPr lang="ru-RU" sz="12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– пишу), в </a:t>
            </a:r>
            <a:r>
              <a:rPr lang="ru-RU" sz="12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котором 	танцевальное </a:t>
            </a:r>
            <a:r>
              <a:rPr lang="ru-RU" sz="1200" b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поднимается до уровня музыкально-сценического </a:t>
            </a:r>
            <a:r>
              <a:rPr lang="ru-RU" sz="1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представления, возник как придворно-аристократическое искусство гораздо позже танца, в 15–16 вв. Термин «балет» появился в </a:t>
            </a:r>
            <a:r>
              <a:rPr lang="ru-RU" sz="1200" b="1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ренессансной Италии в 16 в</a:t>
            </a:r>
            <a:r>
              <a:rPr lang="ru-RU" sz="1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и обозначал не спектакль, а танцевальный эпизод. </a:t>
            </a:r>
            <a:r>
              <a:rPr lang="ru-RU" sz="1200" b="1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Балет – синтетическое искусство, </a:t>
            </a:r>
            <a:r>
              <a:rPr lang="ru-RU" sz="1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котором танец, главное выразительное средство балета, тесно связан с музыкой, с драматургической основой – либретто, со сценографией, с работой костюмера, художника-осветителя и т.д. 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 Балет </a:t>
            </a:r>
            <a:r>
              <a:rPr lang="ru-RU" sz="1400" b="1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зародился в Италии </a:t>
            </a:r>
            <a:r>
              <a:rPr lang="ru-RU" sz="1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сразу захватил Францию. Россия, </a:t>
            </a:r>
            <a:r>
              <a:rPr lang="ru-RU" sz="1400" b="1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обладая  богатой народной </a:t>
            </a:r>
            <a:r>
              <a:rPr lang="ru-RU" sz="1400" b="1" i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хореографией</a:t>
            </a:r>
            <a:r>
              <a:rPr lang="ru-RU" sz="1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привлекла множество талантливых хореографов из Европы. Что </a:t>
            </a: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способствовало </a:t>
            </a:r>
            <a:r>
              <a:rPr lang="ru-RU" sz="1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объединению культур, обогащению языка и  сближению стран.</a:t>
            </a:r>
          </a:p>
          <a:p>
            <a:pPr marL="0" indent="0" algn="ctr">
              <a:buNone/>
            </a:pPr>
            <a:r>
              <a:rPr lang="ru-RU" sz="1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ru-RU" sz="1400" b="1" i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Итальянские </a:t>
            </a:r>
            <a:r>
              <a:rPr lang="ru-RU" sz="1400" b="1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1400" b="1" i="1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французские хореографы</a:t>
            </a:r>
            <a:r>
              <a:rPr lang="ru-RU" sz="1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 развили технику балета в Росси,  стране, которая богата национальными танцами, появился классический танец</a:t>
            </a: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			Наиболее значительным течением в культуре </a:t>
            </a:r>
            <a:r>
              <a:rPr lang="en-US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XVIII</a:t>
            </a: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в. Является 				</a:t>
            </a:r>
            <a:r>
              <a:rPr lang="ru-RU" sz="1400" b="1" i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Просвещение</a:t>
            </a: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Возникшее в конце </a:t>
            </a:r>
            <a:r>
              <a:rPr lang="en-US" sz="1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XVIII </a:t>
            </a:r>
            <a:r>
              <a:rPr lang="ru-RU" sz="1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В Англии </a:t>
            </a: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оно достигло 		своего расцвета во Франции во второй половине </a:t>
            </a:r>
            <a:r>
              <a:rPr lang="en-US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XVIII</a:t>
            </a: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в. Его влияние </a:t>
            </a:r>
          </a:p>
          <a:p>
            <a:pPr marL="0" indent="0" algn="ctr">
              <a:buNone/>
            </a:pPr>
            <a:r>
              <a:rPr lang="ru-RU" sz="1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ru-RU" sz="1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	было настолько велико, что зачастую время его существования 				называют целой эпохой.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Blackadder ITC" pitchFamily="82" charset="0"/>
              </a:rPr>
              <a:t>Sur l'origine de l'art du ballet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21000" y="80464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 зарождении искусства балета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320326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0" y="149817"/>
            <a:ext cx="79233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1300" b="1" dirty="0" smtClean="0"/>
              <a:t>Это </a:t>
            </a: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</a:rPr>
              <a:t>период новых идей </a:t>
            </a:r>
            <a:r>
              <a:rPr lang="ru-RU" sz="1300" b="1" dirty="0"/>
              <a:t>и взглядов на жизнь, перемен и реформ, когда каноны и традиции подвергались сомнениям. </a:t>
            </a: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</a:rPr>
              <a:t>Просвещение,</a:t>
            </a:r>
            <a:r>
              <a:rPr lang="ru-RU" sz="1300" b="1" dirty="0"/>
              <a:t> противопоставляя себя предыдущим эпохам и течениям,</a:t>
            </a: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</a:rPr>
              <a:t> оказало серьезное влияние</a:t>
            </a:r>
            <a:r>
              <a:rPr lang="ru-RU" sz="1300" b="1" dirty="0"/>
              <a:t> на развитие всех сфер художественной культуры.</a:t>
            </a:r>
          </a:p>
          <a:p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</a:rPr>
              <a:t>      Балетные постановки </a:t>
            </a:r>
            <a:r>
              <a:rPr lang="ru-RU" sz="1300" b="1" dirty="0"/>
              <a:t>того времени еще опирались на каноны минувших столетий, которые определяли тематику и форму балета. А Просветители предлагали </a:t>
            </a: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</a:rPr>
              <a:t>отойти от норм классицизма с его стремлением к идеальному представлению  действительности  и обратиться к жизни «естественного человека». </a:t>
            </a:r>
            <a:r>
              <a:rPr lang="ru-RU" sz="1300" b="1" dirty="0"/>
              <a:t>Тем самым они по их мнению, давали возможность развитию содержательности балета и соответственно его независимости в театральном искусстве.</a:t>
            </a:r>
          </a:p>
          <a:p>
            <a:r>
              <a:rPr lang="ru-RU" sz="1300" b="1" dirty="0"/>
              <a:t>        </a:t>
            </a:r>
            <a:r>
              <a:rPr lang="ru-RU" sz="1300" b="1" dirty="0" smtClean="0"/>
              <a:t>	Ведь </a:t>
            </a:r>
            <a:r>
              <a:rPr lang="ru-RU" sz="1300" b="1" dirty="0"/>
              <a:t>в то время </a:t>
            </a: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</a:rPr>
              <a:t>балет не был самостоятельным спектаклем</a:t>
            </a:r>
            <a:r>
              <a:rPr lang="ru-RU" sz="1300" b="1" dirty="0"/>
              <a:t>. Опера сопровождалась </a:t>
            </a:r>
            <a:r>
              <a:rPr lang="ru-RU" sz="1300" b="1" dirty="0" smtClean="0"/>
              <a:t>балетными </a:t>
            </a:r>
            <a:r>
              <a:rPr lang="ru-RU" sz="1300" b="1" dirty="0"/>
              <a:t>выходами, как правило, не связанными с действиями спектакля.</a:t>
            </a:r>
          </a:p>
          <a:p>
            <a:r>
              <a:rPr lang="ru-RU" sz="1300" b="1" dirty="0"/>
              <a:t>        </a:t>
            </a:r>
            <a:r>
              <a:rPr lang="ru-RU" sz="1300" b="1" dirty="0" smtClean="0"/>
              <a:t>	Но </a:t>
            </a:r>
            <a:r>
              <a:rPr lang="ru-RU" sz="1300" b="1" dirty="0"/>
              <a:t>все же </a:t>
            </a: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</a:rPr>
              <a:t>идеи классицизма</a:t>
            </a:r>
            <a:r>
              <a:rPr lang="ru-RU" sz="1300" b="1" dirty="0"/>
              <a:t>, так много давшие балету, сохранились </a:t>
            </a: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</a:rPr>
              <a:t>до начала XIX в. </a:t>
            </a:r>
          </a:p>
          <a:p>
            <a:r>
              <a:rPr lang="ru-RU" sz="1300" b="1" dirty="0" smtClean="0"/>
              <a:t>	Эта </a:t>
            </a:r>
            <a:r>
              <a:rPr lang="ru-RU" sz="1300" b="1" dirty="0"/>
              <a:t>двойственность будет присутствовать в балетном искусстве на протяжении ста лет.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725144"/>
            <a:ext cx="1676384" cy="2057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842" y="2955828"/>
            <a:ext cx="2497218" cy="368958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512" y="149816"/>
            <a:ext cx="2232481" cy="2991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469" y="3789040"/>
            <a:ext cx="3280964" cy="328781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480000">
            <a:off x="4244820" y="3627999"/>
            <a:ext cx="1969149" cy="28402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40424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942" y="3599725"/>
            <a:ext cx="68136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</a:t>
            </a:r>
          </a:p>
          <a:p>
            <a:pPr algn="just"/>
            <a:endParaRPr lang="ru-RU" sz="1500" i="1" u="sng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400" i="1" dirty="0" smtClean="0">
                <a:solidFill>
                  <a:srgbClr val="00CC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ru-RU" sz="1400" dirty="0" smtClean="0">
                <a:solidFill>
                  <a:srgbClr val="00CC00"/>
                </a:solidFill>
              </a:rPr>
              <a:t>Россия  </a:t>
            </a:r>
            <a:r>
              <a:rPr lang="ru-RU" sz="1400" dirty="0">
                <a:solidFill>
                  <a:srgbClr val="00CC00"/>
                </a:solidFill>
              </a:rPr>
              <a:t>оказалась  весьма  благодатной  почвой  для  развития  балетного театра.</a:t>
            </a:r>
            <a:r>
              <a:rPr lang="ru-RU" sz="1400" dirty="0"/>
              <a:t> Постигая  преподаваемую  иностранцами  науку,  русские,  в  свою  очередь, вносили в иноземный танец собственные интонации. В 1730-х гг. в Петербурге балетные сцены в придворных оперных спектаклях ставили  Ж.-Б. Ланде и А. </a:t>
            </a:r>
            <a:r>
              <a:rPr lang="ru-RU" sz="1400" dirty="0" err="1"/>
              <a:t>Ринальди</a:t>
            </a:r>
            <a:r>
              <a:rPr lang="ru-RU" sz="1400" dirty="0"/>
              <a:t> (</a:t>
            </a:r>
            <a:r>
              <a:rPr lang="ru-RU" sz="1400" dirty="0" err="1"/>
              <a:t>Фоссано</a:t>
            </a:r>
            <a:r>
              <a:rPr lang="ru-RU" sz="1400" dirty="0"/>
              <a:t>). В </a:t>
            </a:r>
            <a:r>
              <a:rPr lang="ru-RU" sz="1400" dirty="0">
                <a:solidFill>
                  <a:srgbClr val="00CC00"/>
                </a:solidFill>
              </a:rPr>
              <a:t>1738 открылась  Петербургская  балетная  школа (ныне Санкт-Петербургская академия танца </a:t>
            </a:r>
            <a:r>
              <a:rPr lang="ru-RU" sz="1400" dirty="0" err="1"/>
              <a:t>им.А.Я.Вагановой</a:t>
            </a:r>
            <a:r>
              <a:rPr lang="ru-RU" sz="1400" dirty="0"/>
              <a:t>), создателем  и  руководителем  которой  был  Ланде.  В   1773   в   моек.</a:t>
            </a:r>
          </a:p>
          <a:p>
            <a:pPr algn="just"/>
            <a:r>
              <a:rPr lang="ru-RU" sz="1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775162"/>
            <a:ext cx="2012130" cy="24331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5340695" y="3208332"/>
            <a:ext cx="261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Императрица Анна Иоанновна - основательница системы хореографического образования в России.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599725"/>
            <a:ext cx="2358237" cy="291140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895" y="1607894"/>
            <a:ext cx="70263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CC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400" dirty="0">
                <a:solidFill>
                  <a:srgbClr val="00CC00"/>
                </a:solidFill>
              </a:rPr>
              <a:t>Первым хореографическим спектаклем в России  был  "Балет  об  Орфее", </a:t>
            </a:r>
            <a:r>
              <a:rPr lang="ru-RU" sz="1400" dirty="0"/>
              <a:t>показанный в  "комедийной  хоромине"  царя  Алексея  Михайловича  в  его вотчине - подмосковном селе Преображенском (13  февраля  1675).  </a:t>
            </a:r>
          </a:p>
          <a:p>
            <a:pPr algn="ctr"/>
            <a:r>
              <a:rPr lang="ru-RU" sz="1400" dirty="0"/>
              <a:t>      С  1-й половины 18 в. </a:t>
            </a:r>
            <a:r>
              <a:rPr lang="ru-RU" sz="1400" dirty="0">
                <a:solidFill>
                  <a:srgbClr val="00CC00"/>
                </a:solidFill>
              </a:rPr>
              <a:t>балет прививался балетмейстерами и  учителями  танцев  из Италии и Франции.  </a:t>
            </a:r>
            <a:r>
              <a:rPr lang="ru-RU" sz="1400" dirty="0"/>
              <a:t>Обладавшая  своим  богатым  танцевальным  </a:t>
            </a:r>
            <a:r>
              <a:rPr lang="ru-RU" sz="1400" dirty="0" smtClean="0"/>
              <a:t>фольклором.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6308159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Жан Батист  Ланде - основатель Академии Русского балета имени </a:t>
            </a:r>
            <a:r>
              <a:rPr lang="ru-RU" sz="11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А.Я.Вагановой</a:t>
            </a:r>
            <a:endParaRPr lang="ru-RU" sz="11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95" y="5721"/>
            <a:ext cx="85385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700" dirty="0">
                <a:latin typeface="Blackadder ITC" pitchFamily="82" charset="0"/>
              </a:rPr>
              <a:t>L'émergence du ballet en Russie tsariste</a:t>
            </a:r>
            <a:endParaRPr lang="ru-RU" sz="4700" dirty="0"/>
          </a:p>
        </p:txBody>
      </p:sp>
      <p:sp>
        <p:nvSpPr>
          <p:cNvPr id="11" name="TextBox 10"/>
          <p:cNvSpPr txBox="1"/>
          <p:nvPr/>
        </p:nvSpPr>
        <p:spPr>
          <a:xfrm>
            <a:off x="311713" y="908720"/>
            <a:ext cx="403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Появление балета в царской России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30400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2852936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200" dirty="0"/>
              <a:t> </a:t>
            </a:r>
            <a:r>
              <a:rPr lang="ru-RU" sz="1200" i="1" u="sng" dirty="0"/>
              <a:t>Воспитательном доме открылось балетное отделение</a:t>
            </a:r>
            <a:r>
              <a:rPr lang="ru-RU" sz="1200" i="1" dirty="0"/>
              <a:t>  -  предтеча  и  основа Московского хореографического училища. Одним из первых его  педагогов  и  хореографов </a:t>
            </a:r>
            <a:r>
              <a:rPr lang="ru-RU" sz="1200" i="1" u="sng" dirty="0"/>
              <a:t>был Л. Парадиз</a:t>
            </a:r>
            <a:r>
              <a:rPr lang="ru-RU" sz="1200" i="1" dirty="0"/>
              <a:t>. К концу 18 в. получили  развитие  крепостные труппы в подмосковных имениях графов Шереметевых (Кусково, Останкино)  и др. </a:t>
            </a:r>
            <a:br>
              <a:rPr lang="ru-RU" sz="1200" i="1" dirty="0"/>
            </a:br>
            <a:r>
              <a:rPr lang="ru-RU" sz="1200" i="1" dirty="0"/>
              <a:t>     </a:t>
            </a:r>
            <a:br>
              <a:rPr lang="ru-RU" sz="1200" i="1" dirty="0"/>
            </a:br>
            <a:r>
              <a:rPr lang="ru-RU" sz="1200" i="1" dirty="0"/>
              <a:t>     К тому времени </a:t>
            </a:r>
            <a:r>
              <a:rPr lang="ru-RU" sz="1200" i="1" u="sng" dirty="0"/>
              <a:t>Петербург  и  Москва  </a:t>
            </a:r>
            <a:r>
              <a:rPr lang="ru-RU" sz="1200" i="1" dirty="0"/>
              <a:t>имели  </a:t>
            </a:r>
            <a:r>
              <a:rPr lang="ru-RU" sz="1200" i="1" u="sng" dirty="0"/>
              <a:t>придворные  и  публичные театры</a:t>
            </a:r>
            <a:r>
              <a:rPr lang="ru-RU" sz="1200" i="1" dirty="0"/>
              <a:t>. В них работали крупные иностранные композиторы, балетмейстеры  и </a:t>
            </a:r>
            <a:r>
              <a:rPr lang="ru-RU" sz="1200" i="1" dirty="0" err="1"/>
              <a:t>мнонгие</a:t>
            </a:r>
            <a:r>
              <a:rPr lang="ru-RU" sz="1200" i="1" dirty="0"/>
              <a:t>  русские исполнители-А. С. Сергеева, В. М. Михайлова, Т. С. Бубликов, Г. И. Райков, Н. П. </a:t>
            </a:r>
            <a:r>
              <a:rPr lang="ru-RU" sz="1200" i="1" dirty="0" err="1"/>
              <a:t>Берилова</a:t>
            </a:r>
            <a:r>
              <a:rPr lang="ru-RU" sz="1200" i="1" dirty="0"/>
              <a:t>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4" y="3284984"/>
            <a:ext cx="4896544" cy="363856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На </a:t>
            </a:r>
            <a:r>
              <a:rPr lang="ru-RU" dirty="0"/>
              <a:t>рубеже </a:t>
            </a:r>
            <a:r>
              <a:rPr lang="ru-RU" b="1" i="1" dirty="0"/>
              <a:t>XVIII - XIX </a:t>
            </a:r>
            <a:r>
              <a:rPr lang="ru-RU" dirty="0"/>
              <a:t>веков в школе работал И.И. </a:t>
            </a:r>
            <a:r>
              <a:rPr lang="ru-RU" b="1" i="1" u="sng" dirty="0" err="1">
                <a:solidFill>
                  <a:srgbClr val="09A3C7"/>
                </a:solidFill>
              </a:rPr>
              <a:t>Вальберх</a:t>
            </a:r>
            <a:r>
              <a:rPr lang="ru-RU" b="1" i="1" u="sng" dirty="0">
                <a:solidFill>
                  <a:srgbClr val="09A3C7"/>
                </a:solidFill>
              </a:rPr>
              <a:t> (</a:t>
            </a:r>
            <a:r>
              <a:rPr lang="ru-RU" b="1" i="1" u="sng" dirty="0" err="1">
                <a:solidFill>
                  <a:srgbClr val="09A3C7"/>
                </a:solidFill>
              </a:rPr>
              <a:t>Лесогоров</a:t>
            </a:r>
            <a:r>
              <a:rPr lang="ru-RU" b="1" i="1" u="sng" dirty="0">
                <a:solidFill>
                  <a:srgbClr val="09A3C7"/>
                </a:solidFill>
              </a:rPr>
              <a:t>) </a:t>
            </a:r>
            <a:r>
              <a:rPr lang="ru-RU" dirty="0"/>
              <a:t>– первый русский балетмейстер, воспитавший немало талантливых артистов, среди которых – яркая танцовщица и драматическая актриса Евгения Колосова. </a:t>
            </a:r>
            <a:r>
              <a:rPr lang="ru-RU" u="sng" dirty="0" err="1">
                <a:solidFill>
                  <a:srgbClr val="09A3C7"/>
                </a:solidFill>
              </a:rPr>
              <a:t>Вальберх</a:t>
            </a:r>
            <a:r>
              <a:rPr lang="ru-RU" dirty="0"/>
              <a:t> подготовил школу и труппу театра к приезду французского балетмейстера </a:t>
            </a:r>
            <a:r>
              <a:rPr lang="ru-RU" b="1" i="1" u="sng" dirty="0">
                <a:solidFill>
                  <a:srgbClr val="09A3C7"/>
                </a:solidFill>
              </a:rPr>
              <a:t>Ш. </a:t>
            </a:r>
            <a:r>
              <a:rPr lang="ru-RU" b="1" i="1" u="sng" dirty="0" err="1">
                <a:solidFill>
                  <a:srgbClr val="09A3C7"/>
                </a:solidFill>
              </a:rPr>
              <a:t>Дидло</a:t>
            </a:r>
            <a:r>
              <a:rPr lang="ru-RU" b="1" i="1" u="sng" dirty="0">
                <a:solidFill>
                  <a:srgbClr val="09A3C7"/>
                </a:solidFill>
              </a:rPr>
              <a:t> (1767-1837</a:t>
            </a:r>
            <a:r>
              <a:rPr lang="ru-RU" b="1" i="1" u="sng" dirty="0" smtClean="0">
                <a:solidFill>
                  <a:srgbClr val="09A3C7"/>
                </a:solidFill>
              </a:rPr>
              <a:t>).</a:t>
            </a:r>
          </a:p>
          <a:p>
            <a:r>
              <a:rPr lang="ru-RU" dirty="0"/>
              <a:t>   </a:t>
            </a:r>
            <a:r>
              <a:rPr lang="ru-RU" dirty="0" smtClean="0"/>
              <a:t>    С </a:t>
            </a:r>
            <a:r>
              <a:rPr lang="ru-RU" dirty="0"/>
              <a:t>1756 года, после указа императрицы Елизаветы Петровны о создании русского театра, учебное заведение, созданное Ланде, постепенно преобразовывалось в «Театральную школу». Начался второй (1756-1829 гг.) период в истории школы, когда обучение всем видам искусства (балету, драме, музыке, живописи) велось интегрированного с постепенной специализацией на основе анализа достигнутых успехов в одном из них. С этого времени вплоть до начала ХХ века танцевальное образование развивалось в тесном контакте с подготовкой специалистов других видов театрального дела: драматическими актерами, художниками, музыкантами, артистами цирка.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72" b="5072"/>
          <a:stretch>
            <a:fillRect/>
          </a:stretch>
        </p:blipFill>
        <p:spPr>
          <a:xfrm>
            <a:off x="5760132" y="188640"/>
            <a:ext cx="3302544" cy="3302544"/>
          </a:xfrm>
        </p:spPr>
      </p:pic>
      <p:sp>
        <p:nvSpPr>
          <p:cNvPr id="6" name="TextBox 5"/>
          <p:cNvSpPr txBox="1"/>
          <p:nvPr/>
        </p:nvSpPr>
        <p:spPr>
          <a:xfrm>
            <a:off x="4427984" y="50721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/>
          </a:p>
          <a:p>
            <a:r>
              <a:rPr lang="ru-RU" sz="11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Иван </a:t>
            </a:r>
            <a:r>
              <a:rPr lang="ru-RU" sz="11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Вальберх</a:t>
            </a:r>
            <a:r>
              <a:rPr lang="ru-RU" sz="11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- первый русский балетмейстер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176420" cy="317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877272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363BF4"/>
                </a:solidFill>
              </a:rPr>
              <a:t>Шарль Луи </a:t>
            </a:r>
            <a:r>
              <a:rPr lang="ru-RU" sz="1200" b="1" i="1" dirty="0" err="1">
                <a:solidFill>
                  <a:srgbClr val="363BF4"/>
                </a:solidFill>
              </a:rPr>
              <a:t>Дидло</a:t>
            </a:r>
            <a:r>
              <a:rPr lang="ru-RU" sz="1200" b="1" i="1" dirty="0">
                <a:solidFill>
                  <a:srgbClr val="363BF4"/>
                </a:solidFill>
              </a:rPr>
              <a:t> - основатель современной методики классического танца</a:t>
            </a:r>
          </a:p>
        </p:txBody>
      </p:sp>
    </p:spTree>
    <p:extLst>
      <p:ext uri="{BB962C8B-B14F-4D97-AF65-F5344CB8AC3E}">
        <p14:creationId xmlns:p14="http://schemas.microsoft.com/office/powerpoint/2010/main" xmlns="" val="234281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37720"/>
            <a:ext cx="5108922" cy="2520280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Деятельность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</a:rPr>
              <a:t>Дидло</a:t>
            </a:r>
            <a:r>
              <a:rPr lang="ru-RU" sz="1200" dirty="0"/>
              <a:t> способствовала насаждению и закреплению в России французской школы классического </a:t>
            </a:r>
            <a:r>
              <a:rPr lang="ru-RU" sz="1200" dirty="0" err="1"/>
              <a:t>пуантного</a:t>
            </a:r>
            <a:r>
              <a:rPr lang="ru-RU" sz="1200" dirty="0"/>
              <a:t> танца. Деятельность </a:t>
            </a:r>
            <a:r>
              <a:rPr lang="ru-RU" sz="1200" dirty="0" err="1"/>
              <a:t>Дидло</a:t>
            </a:r>
            <a:r>
              <a:rPr lang="ru-RU" sz="1200" dirty="0"/>
              <a:t> способствовала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началу третьего (1829-1917 гг.)</a:t>
            </a:r>
            <a:r>
              <a:rPr lang="ru-RU" sz="1200" dirty="0"/>
              <a:t> периода в истории училища, когда началось организационное развитие балетного образования</a:t>
            </a:r>
            <a:r>
              <a:rPr lang="ru-RU" sz="1200" dirty="0" smtClean="0"/>
              <a:t>. Его </a:t>
            </a:r>
            <a:r>
              <a:rPr lang="ru-RU" sz="1200" dirty="0"/>
              <a:t>основной целью стало обеспечение качественной профессиональной подготовки артиста балета, постепенно стали увеличиваться объемы общего  образования. С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1829 года </a:t>
            </a:r>
            <a:r>
              <a:rPr lang="ru-RU" sz="1200" dirty="0"/>
              <a:t>обучение танцовщиков отделилось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от подготовки артистов других видов искусств</a:t>
            </a:r>
            <a:r>
              <a:rPr lang="ru-RU" sz="1200" dirty="0"/>
              <a:t>. В этот период сложилась структура программы обучения танцовщиков, образованная сочетанием профессионального и общего образования.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0" y="431344"/>
            <a:ext cx="2045607" cy="28638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7824" y="0"/>
            <a:ext cx="6156176" cy="4005064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</a:p>
          <a:p>
            <a:pPr algn="ctr"/>
            <a:r>
              <a:rPr lang="ru-RU" dirty="0" smtClean="0"/>
              <a:t>  Благодаря  </a:t>
            </a:r>
            <a:r>
              <a:rPr lang="ru-RU" dirty="0"/>
              <a:t>деятельности </a:t>
            </a:r>
            <a:r>
              <a:rPr lang="ru-RU" b="1" dirty="0" err="1" smtClean="0">
                <a:solidFill>
                  <a:srgbClr val="00CC00"/>
                </a:solidFill>
              </a:rPr>
              <a:t>Дидло</a:t>
            </a:r>
            <a:r>
              <a:rPr lang="ru-RU" dirty="0" smtClean="0"/>
              <a:t> балетное </a:t>
            </a:r>
            <a:r>
              <a:rPr lang="ru-RU" dirty="0"/>
              <a:t>образование достигло достаточно высокого уровня прежде всего потому, что </a:t>
            </a:r>
            <a:r>
              <a:rPr lang="ru-RU" dirty="0" err="1"/>
              <a:t>Дидло</a:t>
            </a:r>
            <a:r>
              <a:rPr lang="ru-RU" dirty="0"/>
              <a:t> включил русскую балетную педагогику в пространство актуального балетного искусства Европы, где складывалась </a:t>
            </a:r>
            <a:r>
              <a:rPr lang="ru-RU" b="1" dirty="0">
                <a:solidFill>
                  <a:srgbClr val="00CC00"/>
                </a:solidFill>
              </a:rPr>
              <a:t>новая система театрального </a:t>
            </a:r>
            <a:r>
              <a:rPr lang="ru-RU" b="1" dirty="0" err="1">
                <a:solidFill>
                  <a:srgbClr val="00CC00"/>
                </a:solidFill>
              </a:rPr>
              <a:t>пуантного</a:t>
            </a:r>
            <a:r>
              <a:rPr lang="ru-RU" b="1" dirty="0">
                <a:solidFill>
                  <a:srgbClr val="00CC00"/>
                </a:solidFill>
              </a:rPr>
              <a:t> классического танца</a:t>
            </a:r>
            <a:r>
              <a:rPr lang="ru-RU" dirty="0"/>
              <a:t>, в корне отличавшаяся от прежней, близкой к системе бального и бытового танца. </a:t>
            </a:r>
            <a:r>
              <a:rPr lang="ru-RU" b="1" dirty="0" err="1">
                <a:solidFill>
                  <a:srgbClr val="00CC00"/>
                </a:solidFill>
              </a:rPr>
              <a:t>Дидло</a:t>
            </a:r>
            <a:r>
              <a:rPr lang="ru-RU" b="1" dirty="0">
                <a:solidFill>
                  <a:srgbClr val="00CC00"/>
                </a:solidFill>
              </a:rPr>
              <a:t> требовал от учеников не только совершенной техники, но и актерской выразительности</a:t>
            </a:r>
            <a:r>
              <a:rPr lang="ru-RU" b="1" dirty="0"/>
              <a:t>. </a:t>
            </a:r>
            <a:r>
              <a:rPr lang="ru-RU" dirty="0"/>
              <a:t>Не случайно </a:t>
            </a:r>
            <a:r>
              <a:rPr lang="ru-RU" dirty="0" err="1"/>
              <a:t>А.Пушкин</a:t>
            </a:r>
            <a:r>
              <a:rPr lang="ru-RU" dirty="0"/>
              <a:t> говорил, что в балетах </a:t>
            </a:r>
            <a:r>
              <a:rPr lang="ru-RU" dirty="0" err="1"/>
              <a:t>Дидло</a:t>
            </a:r>
            <a:r>
              <a:rPr lang="ru-RU" dirty="0"/>
              <a:t> больше поэзии, чем во всей французской литературе. В 1816 году школу окончила </a:t>
            </a:r>
            <a:r>
              <a:rPr lang="ru-RU" b="1" dirty="0" err="1">
                <a:solidFill>
                  <a:srgbClr val="00CC00"/>
                </a:solidFill>
              </a:rPr>
              <a:t>А.Истомина</a:t>
            </a:r>
            <a:r>
              <a:rPr lang="ru-RU" dirty="0"/>
              <a:t> – ученица </a:t>
            </a:r>
            <a:r>
              <a:rPr lang="ru-RU" dirty="0" err="1"/>
              <a:t>Дидло</a:t>
            </a:r>
            <a:r>
              <a:rPr lang="ru-RU" dirty="0"/>
              <a:t>. Для </a:t>
            </a:r>
            <a:r>
              <a:rPr lang="ru-RU" dirty="0" err="1"/>
              <a:t>Дидло</a:t>
            </a:r>
            <a:r>
              <a:rPr lang="ru-RU" dirty="0"/>
              <a:t>, как впоследствии и для его </a:t>
            </a:r>
            <a:r>
              <a:rPr lang="ru-RU" b="1" dirty="0">
                <a:solidFill>
                  <a:srgbClr val="00CC00"/>
                </a:solidFill>
              </a:rPr>
              <a:t>соотечественника </a:t>
            </a:r>
            <a:r>
              <a:rPr lang="ru-RU" b="1" dirty="0" err="1">
                <a:solidFill>
                  <a:srgbClr val="00CC00"/>
                </a:solidFill>
              </a:rPr>
              <a:t>М.Петипа</a:t>
            </a:r>
            <a:r>
              <a:rPr lang="ru-RU" b="1" dirty="0">
                <a:solidFill>
                  <a:srgbClr val="00CC00"/>
                </a:solidFill>
              </a:rPr>
              <a:t> </a:t>
            </a:r>
            <a:r>
              <a:rPr lang="ru-RU" dirty="0"/>
              <a:t>Россия стала второй родиной, а русский балет на рубеже XVIII-XIX веков во многом превосходил крупнейшие иноземные театры</a:t>
            </a:r>
            <a:r>
              <a:rPr lang="ru-RU" dirty="0" smtClean="0"/>
              <a:t>.</a:t>
            </a:r>
          </a:p>
          <a:p>
            <a:pPr algn="ctr"/>
            <a:r>
              <a:rPr lang="ru-RU" i="1" dirty="0">
                <a:solidFill>
                  <a:srgbClr val="00CC00"/>
                </a:solidFill>
              </a:rPr>
              <a:t>В 1816 году школу окончила </a:t>
            </a:r>
            <a:r>
              <a:rPr lang="ru-RU" i="1" dirty="0" err="1">
                <a:solidFill>
                  <a:srgbClr val="00CC00"/>
                </a:solidFill>
              </a:rPr>
              <a:t>А.Истомина</a:t>
            </a:r>
            <a:r>
              <a:rPr lang="ru-RU" i="1" dirty="0">
                <a:solidFill>
                  <a:srgbClr val="00CC00"/>
                </a:solidFill>
              </a:rPr>
              <a:t> – ученица </a:t>
            </a:r>
            <a:r>
              <a:rPr lang="ru-RU" i="1" dirty="0" err="1">
                <a:solidFill>
                  <a:srgbClr val="00CC00"/>
                </a:solidFill>
              </a:rPr>
              <a:t>Дидло</a:t>
            </a:r>
            <a:r>
              <a:rPr lang="ru-RU" i="1" dirty="0">
                <a:solidFill>
                  <a:srgbClr val="00CC00"/>
                </a:solidFill>
              </a:rPr>
              <a:t>. </a:t>
            </a:r>
          </a:p>
          <a:p>
            <a:endParaRPr lang="ru-RU" dirty="0">
              <a:solidFill>
                <a:srgbClr val="00CC00"/>
              </a:solidFill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76056" y="3356992"/>
            <a:ext cx="4067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Оформились три цикла дисциплин: специальный, вспомогательный и общеобразовательный. Стержнем программы специальных дисциплин стал классический танец, чему способствовала педагогическая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деятельность французского балетмейстера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</a:rPr>
              <a:t>Ш.Дидло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100" b="1" dirty="0">
                <a:solidFill>
                  <a:schemeClr val="bg1"/>
                </a:solidFill>
              </a:rPr>
              <a:t>Продолжительность освоения программы занимала семь лет. Установились принципы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приема на обучение танцу </a:t>
            </a:r>
            <a:r>
              <a:rPr lang="ru-RU" sz="1100" b="1" dirty="0">
                <a:solidFill>
                  <a:schemeClr val="bg1"/>
                </a:solidFill>
              </a:rPr>
              <a:t>(неизменное ограничение возраста приема и требование особых природных данных) и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аттестации учащихся </a:t>
            </a:r>
            <a:r>
              <a:rPr lang="ru-RU" sz="1100" b="1" dirty="0">
                <a:solidFill>
                  <a:schemeClr val="bg1"/>
                </a:solidFill>
              </a:rPr>
              <a:t>(ежегодный конкурсный перевод из класса в класс).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Провозвестницей романтической эры в русском балете стала Мария Тальони – первая «Сильфида», посетившая Петербург в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1837</a:t>
            </a:r>
            <a:r>
              <a:rPr lang="ru-RU" sz="1100" b="1" dirty="0">
                <a:solidFill>
                  <a:schemeClr val="bg1"/>
                </a:solidFill>
              </a:rPr>
              <a:t> году.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</a:rPr>
              <a:t>Балет «Сильфида» </a:t>
            </a:r>
            <a:r>
              <a:rPr lang="ru-RU" sz="1100" b="1" dirty="0">
                <a:solidFill>
                  <a:schemeClr val="bg1"/>
                </a:solidFill>
              </a:rPr>
              <a:t>принес ей мировую славу.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024" y="123567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Истомина А.И.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564904"/>
            <a:ext cx="2016224" cy="1743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91553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602</TotalTime>
  <Words>2057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Summer</vt:lpstr>
      <vt:lpstr>Балет - один из языков истории </vt:lpstr>
      <vt:lpstr>Ballerine ... combien de ce mot ...</vt:lpstr>
      <vt:lpstr>  Так уж совпало, что переход в старшие классы совпадает с переходным возрастом у девочек, что естественно сопровождается переменами во внешнем виде. Поэтому каждая девочка, претендующая на звание балерины, стремится максимально сбросить лишний вес всевозможными способами.  </vt:lpstr>
      <vt:lpstr>Все дальше от анорексии </vt:lpstr>
      <vt:lpstr>Слайд 5</vt:lpstr>
      <vt:lpstr>Слайд 6</vt:lpstr>
      <vt:lpstr>Слайд 7</vt:lpstr>
      <vt:lpstr> Воспитательном доме открылось балетное отделение  -  предтеча  и  основа Московского хореографического училища. Одним из первых его  педагогов  и  хореографов был Л. Парадиз. К концу 18 в. получили  развитие  крепостные труппы в подмосковных имениях графов Шереметевых (Кусково, Останкино)  и др.             К тому времени Петербург  и  Москва  имели  придворные  и  публичные театры. В них работали крупные иностранные композиторы, балетмейстеры  и мнонгие  русские исполнители-А. С. Сергеева, В. М. Михайлова, Т. С. Бубликов, Г. И. Райков, Н. П. Берилова. </vt:lpstr>
      <vt:lpstr>Деятельность Дидло способствовала насаждению и закреплению в России французской школы классического пуантного танца. Деятельность Дидло способствовала началу третьего (1829-1917 гг.) периода в истории училища, когда началось организационное развитие балетного образования. Его основной целью стало обеспечение качественной профессиональной подготовки артиста балета, постепенно стали увеличиваться объемы общего  образования. С 1829 года обучение танцовщиков отделилось от подготовки артистов других видов искусств. В этот период сложилась структура программы обучения танцовщиков, образованная сочетанием профессионального и общего образования. </vt:lpstr>
      <vt:lpstr> На рубеже веков придворный балет открывает двери профессиональным танцовщикам постепенно становится общедоступным.  В это время обогащается техника танца, создается система его записи. Точно не установлено, кому принадлежит авторство системы записи танца.      Известно, что его оспаривали французский балетмейстер и теоретик танца П. Бошан и танцовщик-балетмейстер  Р.о. Фейе.       Работа Бошана осталась неизданной, а книга Фейе «хореография, или искусство записывать танец» вышла в свет в 1701г.       Уже в первой пловине XVIII в. В Англии хореограф и теоретик балетного театра Д. Ливер создал пантомимные спектакли , которые явились началом осмысленного ,целостного балета.       К середине XVIII в. Идеи преобразования в искусстве выражали многие писатели, композиторы, артисты и балетмейстеры.   Так, например , термин «действенный танец» впервые упоминул теоретик танца, писатель луи де Каюзак, в 1754 г. Реформаторские идеи касались  конечно же и музыки . Реформаторство проявилось в музыке К. В. Глюка, который брал уроки у Богуслава Черногорского .       Но легендарной личностью стал  Ж.Ж. Новерр ( 1727- 1788).Балетную  реформу он начал на хорошо подготовленной почве.  Результатом работы нескольких лет станет издание 1760 г. «Письма о танце и балетах».           Л. Дюпре преподаватель  теперь уже признанного деятеля искусств, во многом повлиял на личность будущего реформатора.      </vt:lpstr>
      <vt:lpstr>Слайд 11</vt:lpstr>
      <vt:lpstr>Слайд 12</vt:lpstr>
      <vt:lpstr>Le Première Sylphide à Pointe</vt:lpstr>
      <vt:lpstr>Слайд 14</vt:lpstr>
      <vt:lpstr>Слайд 15</vt:lpstr>
      <vt:lpstr>En prévision d'un Français de Saint-Pétersbourg</vt:lpstr>
      <vt:lpstr>          Несмотря на то, что Сен-Леон многое изменил в сказке П.П. Ершова, заменив русского царя ханом, а также введя "верноподданическую" сцену, где все народы славили превратившегося в царя Иванушку (что вызвало нарекания прогрессивной критики), балет имел немало достоинств, прежде всего танцевальное богатство, а также те возможности, которые его образы открывали актерам, не только классическим (Царь-девица, танцовщики в фантастических сценах на дне морском и на острове русалок), но особенно характерным (народные танцы) и мимистам (роли Иванушки, Хана и др.). Не случайно спектакль многократно возобновлялся и держался в репертуаре петербургского (позднее ленинградского) театра и московского Большого театра с 1860-х до 1930-х годов, шел во многих других театрах страны.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Учитель</cp:lastModifiedBy>
  <cp:revision>102</cp:revision>
  <dcterms:created xsi:type="dcterms:W3CDTF">2011-12-20T16:42:59Z</dcterms:created>
  <dcterms:modified xsi:type="dcterms:W3CDTF">2015-02-26T09:08:59Z</dcterms:modified>
</cp:coreProperties>
</file>