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1A40258-EA9E-4918-9C5B-6CBE6DEDB3E5}" type="datetimeFigureOut">
              <a:rPr lang="ru-RU" smtClean="0"/>
              <a:t>19.10.2013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D91BCE-C405-427E-96C7-82A5D0F81FCE}"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1A40258-EA9E-4918-9C5B-6CBE6DEDB3E5}" type="datetimeFigureOut">
              <a:rPr lang="ru-RU" smtClean="0"/>
              <a:t>19.10.2013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D91BCE-C405-427E-96C7-82A5D0F81FC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1A40258-EA9E-4918-9C5B-6CBE6DEDB3E5}" type="datetimeFigureOut">
              <a:rPr lang="ru-RU" smtClean="0"/>
              <a:t>19.10.2013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D91BCE-C405-427E-96C7-82A5D0F81FC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1A40258-EA9E-4918-9C5B-6CBE6DEDB3E5}" type="datetimeFigureOut">
              <a:rPr lang="ru-RU" smtClean="0"/>
              <a:t>19.10.2013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D91BCE-C405-427E-96C7-82A5D0F81FC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1A40258-EA9E-4918-9C5B-6CBE6DEDB3E5}" type="datetimeFigureOut">
              <a:rPr lang="ru-RU" smtClean="0"/>
              <a:t>19.10.2013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D91BCE-C405-427E-96C7-82A5D0F81FCE}"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1A40258-EA9E-4918-9C5B-6CBE6DEDB3E5}" type="datetimeFigureOut">
              <a:rPr lang="ru-RU" smtClean="0"/>
              <a:t>19.10.2013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1D91BCE-C405-427E-96C7-82A5D0F81FC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1A40258-EA9E-4918-9C5B-6CBE6DEDB3E5}" type="datetimeFigureOut">
              <a:rPr lang="ru-RU" smtClean="0"/>
              <a:t>19.10.2013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1D91BCE-C405-427E-96C7-82A5D0F81FCE}"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1A40258-EA9E-4918-9C5B-6CBE6DEDB3E5}" type="datetimeFigureOut">
              <a:rPr lang="ru-RU" smtClean="0"/>
              <a:t>19.10.2013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1D91BCE-C405-427E-96C7-82A5D0F81FC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1A40258-EA9E-4918-9C5B-6CBE6DEDB3E5}" type="datetimeFigureOut">
              <a:rPr lang="ru-RU" smtClean="0"/>
              <a:t>19.10.2013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1D91BCE-C405-427E-96C7-82A5D0F81FC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1A40258-EA9E-4918-9C5B-6CBE6DEDB3E5}" type="datetimeFigureOut">
              <a:rPr lang="ru-RU" smtClean="0"/>
              <a:t>19.10.2013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1D91BCE-C405-427E-96C7-82A5D0F81FC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1A40258-EA9E-4918-9C5B-6CBE6DEDB3E5}" type="datetimeFigureOut">
              <a:rPr lang="ru-RU" smtClean="0"/>
              <a:t>19.10.2013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1D91BCE-C405-427E-96C7-82A5D0F81FCE}"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A40258-EA9E-4918-9C5B-6CBE6DEDB3E5}" type="datetimeFigureOut">
              <a:rPr lang="ru-RU" smtClean="0"/>
              <a:t>19.10.2013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D91BCE-C405-427E-96C7-82A5D0F81FCE}"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1000" r="-1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71600" y="0"/>
            <a:ext cx="7772400" cy="1470025"/>
          </a:xfrm>
        </p:spPr>
        <p:txBody>
          <a:bodyPr>
            <a:normAutofit/>
          </a:bodyPr>
          <a:lstStyle/>
          <a:p>
            <a:r>
              <a:rPr lang="en-US" sz="8000" dirty="0">
                <a:solidFill>
                  <a:schemeClr val="bg1"/>
                </a:solidFill>
              </a:rPr>
              <a:t>Jonathan Nott</a:t>
            </a:r>
            <a:r>
              <a:rPr lang="ru-RU" sz="8000" dirty="0" smtClean="0">
                <a:solidFill>
                  <a:schemeClr val="bg1"/>
                </a:solidFill>
              </a:rPr>
              <a:t> </a:t>
            </a:r>
            <a:endParaRPr lang="ru-RU" sz="8000" dirty="0">
              <a:solidFill>
                <a:schemeClr val="bg1"/>
              </a:solidFill>
            </a:endParaRPr>
          </a:p>
        </p:txBody>
      </p:sp>
      <p:sp>
        <p:nvSpPr>
          <p:cNvPr id="3" name="Подзаголовок 2"/>
          <p:cNvSpPr>
            <a:spLocks noGrp="1"/>
          </p:cNvSpPr>
          <p:nvPr>
            <p:ph type="subTitle" idx="1"/>
          </p:nvPr>
        </p:nvSpPr>
        <p:spPr>
          <a:xfrm>
            <a:off x="4427984" y="6237312"/>
            <a:ext cx="6400800" cy="1752600"/>
          </a:xfrm>
        </p:spPr>
        <p:txBody>
          <a:bodyPr/>
          <a:lstStyle/>
          <a:p>
            <a:r>
              <a:rPr lang="en-US" dirty="0" smtClean="0"/>
              <a:t>October 2013</a:t>
            </a:r>
            <a:endParaRPr lang="ru-RU" dirty="0"/>
          </a:p>
        </p:txBody>
      </p:sp>
      <p:sp>
        <p:nvSpPr>
          <p:cNvPr id="5" name="Прямоугольник 4"/>
          <p:cNvSpPr/>
          <p:nvPr/>
        </p:nvSpPr>
        <p:spPr>
          <a:xfrm>
            <a:off x="6732240" y="1484784"/>
            <a:ext cx="1516184" cy="461665"/>
          </a:xfrm>
          <a:prstGeom prst="rect">
            <a:avLst/>
          </a:prstGeom>
        </p:spPr>
        <p:txBody>
          <a:bodyPr wrap="square">
            <a:spAutoFit/>
          </a:bodyPr>
          <a:lstStyle/>
          <a:p>
            <a:r>
              <a:rPr lang="en-US" sz="2400" dirty="0" smtClean="0">
                <a:solidFill>
                  <a:schemeClr val="bg1"/>
                </a:solidFill>
              </a:rPr>
              <a:t>Conductor</a:t>
            </a:r>
            <a:endParaRPr lang="ru-RU" sz="24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1000" r="-1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412776"/>
            <a:ext cx="8229600" cy="1143000"/>
          </a:xfrm>
        </p:spPr>
        <p:txBody>
          <a:bodyPr>
            <a:noAutofit/>
          </a:bodyPr>
          <a:lstStyle/>
          <a:p>
            <a:pPr algn="l"/>
            <a:r>
              <a:rPr lang="en-US" sz="2800" dirty="0" smtClean="0">
                <a:solidFill>
                  <a:schemeClr val="bg1"/>
                </a:solidFill>
              </a:rPr>
              <a:t>Jonathan Nott (born 25 December 1962,</a:t>
            </a:r>
            <a:br>
              <a:rPr lang="en-US" sz="2800" dirty="0" smtClean="0">
                <a:solidFill>
                  <a:schemeClr val="bg1"/>
                </a:solidFill>
              </a:rPr>
            </a:br>
            <a:r>
              <a:rPr lang="en-US" sz="2800" dirty="0" smtClean="0">
                <a:solidFill>
                  <a:schemeClr val="bg1"/>
                </a:solidFill>
              </a:rPr>
              <a:t> </a:t>
            </a:r>
            <a:r>
              <a:rPr lang="en-US" sz="2800" dirty="0" err="1" smtClean="0">
                <a:solidFill>
                  <a:schemeClr val="bg1"/>
                </a:solidFill>
              </a:rPr>
              <a:t>Solihull</a:t>
            </a:r>
            <a:r>
              <a:rPr lang="en-US" sz="2800" dirty="0" smtClean="0">
                <a:solidFill>
                  <a:schemeClr val="bg1"/>
                </a:solidFill>
              </a:rPr>
              <a:t>, England) is an English conductor, the son of a priest at Worcester Cathedral. </a:t>
            </a:r>
            <a:br>
              <a:rPr lang="en-US" sz="2800" dirty="0" smtClean="0">
                <a:solidFill>
                  <a:schemeClr val="bg1"/>
                </a:solidFill>
              </a:rPr>
            </a:br>
            <a:r>
              <a:rPr lang="en-US" sz="2800" dirty="0" smtClean="0">
                <a:solidFill>
                  <a:schemeClr val="bg1"/>
                </a:solidFill>
              </a:rPr>
              <a:t>He was a music student and choral scholar at the University of Cambridge, </a:t>
            </a:r>
            <a:br>
              <a:rPr lang="en-US" sz="2800" dirty="0" smtClean="0">
                <a:solidFill>
                  <a:schemeClr val="bg1"/>
                </a:solidFill>
              </a:rPr>
            </a:br>
            <a:r>
              <a:rPr lang="en-US" sz="2800" dirty="0" smtClean="0">
                <a:solidFill>
                  <a:schemeClr val="bg1"/>
                </a:solidFill>
              </a:rPr>
              <a:t>and also studied singing and flute </a:t>
            </a:r>
            <a:br>
              <a:rPr lang="en-US" sz="2800" dirty="0" smtClean="0">
                <a:solidFill>
                  <a:schemeClr val="bg1"/>
                </a:solidFill>
              </a:rPr>
            </a:br>
            <a:r>
              <a:rPr lang="en-US" sz="2800" dirty="0" smtClean="0">
                <a:solidFill>
                  <a:schemeClr val="bg1"/>
                </a:solidFill>
              </a:rPr>
              <a:t>in Manchester at the Royal </a:t>
            </a:r>
            <a:br>
              <a:rPr lang="en-US" sz="2800" dirty="0" smtClean="0">
                <a:solidFill>
                  <a:schemeClr val="bg1"/>
                </a:solidFill>
              </a:rPr>
            </a:br>
            <a:r>
              <a:rPr lang="en-US" sz="2800" dirty="0" smtClean="0">
                <a:solidFill>
                  <a:schemeClr val="bg1"/>
                </a:solidFill>
              </a:rPr>
              <a:t>Northern College of Music. </a:t>
            </a:r>
            <a:endParaRPr lang="ru-RU"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2000" r="-12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204864"/>
            <a:ext cx="8229600" cy="432048"/>
          </a:xfrm>
        </p:spPr>
        <p:txBody>
          <a:bodyPr>
            <a:noAutofit/>
          </a:bodyPr>
          <a:lstStyle/>
          <a:p>
            <a:pPr algn="l"/>
            <a:r>
              <a:rPr lang="en-US" sz="3600" dirty="0" smtClean="0">
                <a:solidFill>
                  <a:schemeClr val="bg1"/>
                </a:solidFill>
              </a:rPr>
              <a:t/>
            </a:r>
            <a:br>
              <a:rPr lang="en-US" sz="3600" dirty="0" smtClean="0">
                <a:solidFill>
                  <a:schemeClr val="bg1"/>
                </a:solidFill>
              </a:rPr>
            </a:br>
            <a:r>
              <a:rPr lang="en-US" sz="3600" dirty="0">
                <a:solidFill>
                  <a:schemeClr val="bg1"/>
                </a:solidFill>
              </a:rPr>
              <a:t/>
            </a:r>
            <a:br>
              <a:rPr lang="en-US" sz="3600" dirty="0">
                <a:solidFill>
                  <a:schemeClr val="bg1"/>
                </a:solidFill>
              </a:rPr>
            </a:br>
            <a:r>
              <a:rPr lang="en-US" sz="3600" dirty="0" smtClean="0">
                <a:solidFill>
                  <a:schemeClr val="bg1"/>
                </a:solidFill>
              </a:rPr>
              <a:t>Nott made his conducting debut in 1988 at the Opera Festival in </a:t>
            </a:r>
            <a:r>
              <a:rPr lang="en-US" sz="3600" dirty="0" err="1" smtClean="0">
                <a:solidFill>
                  <a:schemeClr val="bg1"/>
                </a:solidFill>
              </a:rPr>
              <a:t>Battignano</a:t>
            </a:r>
            <a:r>
              <a:rPr lang="en-US" sz="3600" dirty="0" smtClean="0">
                <a:solidFill>
                  <a:schemeClr val="bg1"/>
                </a:solidFill>
              </a:rPr>
              <a:t>, Italy. In 1989, he was appointed Kapellmeister at the Frankfurt                  Opera. In 1991,                  he was </a:t>
            </a:r>
            <a:r>
              <a:rPr lang="en-US" sz="3600" dirty="0" err="1" smtClean="0">
                <a:solidFill>
                  <a:schemeClr val="bg1"/>
                </a:solidFill>
              </a:rPr>
              <a:t>appoin</a:t>
            </a:r>
            <a:r>
              <a:rPr lang="en-US" sz="3600" dirty="0" smtClean="0">
                <a:solidFill>
                  <a:schemeClr val="bg1"/>
                </a:solidFill>
              </a:rPr>
              <a:t>-              ted </a:t>
            </a:r>
            <a:r>
              <a:rPr lang="en-US" sz="3600" dirty="0" err="1" smtClean="0">
                <a:solidFill>
                  <a:schemeClr val="bg1"/>
                </a:solidFill>
              </a:rPr>
              <a:t>Erster</a:t>
            </a:r>
            <a:r>
              <a:rPr lang="en-US" sz="3600" dirty="0" smtClean="0">
                <a:solidFill>
                  <a:schemeClr val="bg1"/>
                </a:solidFill>
              </a:rPr>
              <a:t> Kapellmeister                       at the </a:t>
            </a:r>
            <a:r>
              <a:rPr lang="en-US" sz="3600" dirty="0" err="1" smtClean="0">
                <a:solidFill>
                  <a:schemeClr val="bg1"/>
                </a:solidFill>
              </a:rPr>
              <a:t>Hessisches</a:t>
            </a:r>
            <a:r>
              <a:rPr lang="en-US" sz="3600" dirty="0" smtClean="0">
                <a:solidFill>
                  <a:schemeClr val="bg1"/>
                </a:solidFill>
              </a:rPr>
              <a:t>                               </a:t>
            </a:r>
            <a:r>
              <a:rPr lang="en-US" sz="3600" dirty="0" err="1" smtClean="0">
                <a:solidFill>
                  <a:schemeClr val="bg1"/>
                </a:solidFill>
              </a:rPr>
              <a:t>Staatstheater</a:t>
            </a:r>
            <a:r>
              <a:rPr lang="en-US" sz="3600" dirty="0" smtClean="0">
                <a:solidFill>
                  <a:schemeClr val="bg1"/>
                </a:solidFill>
              </a:rPr>
              <a:t>                      Wiesbaden,                               and became interim chief                               conductor for the 1995–96 season.</a:t>
            </a:r>
            <a:endParaRPr lang="ru-RU" sz="36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2000" r="-12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420888"/>
            <a:ext cx="8229600" cy="1143000"/>
          </a:xfrm>
        </p:spPr>
        <p:txBody>
          <a:bodyPr>
            <a:noAutofit/>
          </a:bodyPr>
          <a:lstStyle/>
          <a:p>
            <a:pPr algn="l"/>
            <a:r>
              <a:rPr lang="en-US" sz="2800" dirty="0" smtClean="0">
                <a:solidFill>
                  <a:schemeClr val="bg1"/>
                </a:solidFill>
              </a:rPr>
              <a:t>Nott became principal conductor of the Bamberg Symphony Orchestra in January 2000. With the orchestra, he made his New </a:t>
            </a:r>
            <a:br>
              <a:rPr lang="en-US" sz="2800" dirty="0" smtClean="0">
                <a:solidFill>
                  <a:schemeClr val="bg1"/>
                </a:solidFill>
              </a:rPr>
            </a:br>
            <a:r>
              <a:rPr lang="en-US" sz="2800" dirty="0" smtClean="0">
                <a:solidFill>
                  <a:schemeClr val="bg1"/>
                </a:solidFill>
              </a:rPr>
              <a:t>York City conducting debut. </a:t>
            </a:r>
            <a:br>
              <a:rPr lang="en-US" sz="2800" dirty="0" smtClean="0">
                <a:solidFill>
                  <a:schemeClr val="bg1"/>
                </a:solidFill>
              </a:rPr>
            </a:br>
            <a:r>
              <a:rPr lang="en-US" sz="2800" dirty="0" smtClean="0">
                <a:solidFill>
                  <a:schemeClr val="bg1"/>
                </a:solidFill>
              </a:rPr>
              <a:t>Several years after his 2009 </a:t>
            </a:r>
            <a:br>
              <a:rPr lang="en-US" sz="2800" dirty="0" smtClean="0">
                <a:solidFill>
                  <a:schemeClr val="bg1"/>
                </a:solidFill>
              </a:rPr>
            </a:br>
            <a:r>
              <a:rPr lang="en-US" sz="2800" dirty="0" smtClean="0">
                <a:solidFill>
                  <a:schemeClr val="bg1"/>
                </a:solidFill>
              </a:rPr>
              <a:t>contract extension through the</a:t>
            </a:r>
            <a:br>
              <a:rPr lang="en-US" sz="2800" dirty="0" smtClean="0">
                <a:solidFill>
                  <a:schemeClr val="bg1"/>
                </a:solidFill>
              </a:rPr>
            </a:br>
            <a:r>
              <a:rPr lang="en-US" sz="2800" dirty="0" smtClean="0">
                <a:solidFill>
                  <a:schemeClr val="bg1"/>
                </a:solidFill>
              </a:rPr>
              <a:t> 2011-2012 season, in 2011, Nott </a:t>
            </a:r>
            <a:br>
              <a:rPr lang="en-US" sz="2800" dirty="0" smtClean="0">
                <a:solidFill>
                  <a:schemeClr val="bg1"/>
                </a:solidFill>
              </a:rPr>
            </a:br>
            <a:r>
              <a:rPr lang="en-US" sz="2800" dirty="0" smtClean="0">
                <a:solidFill>
                  <a:schemeClr val="bg1"/>
                </a:solidFill>
              </a:rPr>
              <a:t>and the orchestra agreed </a:t>
            </a:r>
            <a:br>
              <a:rPr lang="en-US" sz="2800" dirty="0" smtClean="0">
                <a:solidFill>
                  <a:schemeClr val="bg1"/>
                </a:solidFill>
              </a:rPr>
            </a:br>
            <a:r>
              <a:rPr lang="en-US" sz="2800" dirty="0" smtClean="0">
                <a:solidFill>
                  <a:schemeClr val="bg1"/>
                </a:solidFill>
              </a:rPr>
              <a:t>on a further </a:t>
            </a:r>
            <a:br>
              <a:rPr lang="en-US" sz="2800" dirty="0" smtClean="0">
                <a:solidFill>
                  <a:schemeClr val="bg1"/>
                </a:solidFill>
              </a:rPr>
            </a:br>
            <a:r>
              <a:rPr lang="en-US" sz="2800" dirty="0" smtClean="0">
                <a:solidFill>
                  <a:schemeClr val="bg1"/>
                </a:solidFill>
              </a:rPr>
              <a:t>extension of his contract with the</a:t>
            </a:r>
            <a:br>
              <a:rPr lang="en-US" sz="2800" dirty="0" smtClean="0">
                <a:solidFill>
                  <a:schemeClr val="bg1"/>
                </a:solidFill>
              </a:rPr>
            </a:br>
            <a:r>
              <a:rPr lang="en-US" sz="2800" dirty="0" smtClean="0">
                <a:solidFill>
                  <a:schemeClr val="bg1"/>
                </a:solidFill>
              </a:rPr>
              <a:t> Bamberg </a:t>
            </a:r>
            <a:r>
              <a:rPr lang="en-US" sz="2800" dirty="0" err="1" smtClean="0">
                <a:solidFill>
                  <a:schemeClr val="bg1"/>
                </a:solidFill>
              </a:rPr>
              <a:t>Sympho</a:t>
            </a:r>
            <a:r>
              <a:rPr lang="en-US" sz="2800" dirty="0" smtClean="0">
                <a:solidFill>
                  <a:schemeClr val="bg1"/>
                </a:solidFill>
              </a:rPr>
              <a:t>             </a:t>
            </a:r>
            <a:r>
              <a:rPr lang="en-US" sz="2800" dirty="0" err="1" smtClean="0">
                <a:solidFill>
                  <a:schemeClr val="bg1"/>
                </a:solidFill>
              </a:rPr>
              <a:t>ny</a:t>
            </a:r>
            <a:r>
              <a:rPr lang="en-US" sz="2800" dirty="0" smtClean="0">
                <a:solidFill>
                  <a:schemeClr val="bg1"/>
                </a:solidFill>
              </a:rPr>
              <a:t> through the </a:t>
            </a:r>
            <a:br>
              <a:rPr lang="en-US" sz="2800" dirty="0" smtClean="0">
                <a:solidFill>
                  <a:schemeClr val="bg1"/>
                </a:solidFill>
              </a:rPr>
            </a:br>
            <a:r>
              <a:rPr lang="en-US" sz="2800" dirty="0" smtClean="0">
                <a:solidFill>
                  <a:schemeClr val="bg1"/>
                </a:solidFill>
              </a:rPr>
              <a:t>2015-2016 </a:t>
            </a:r>
            <a:r>
              <a:rPr lang="en-US" sz="2400" dirty="0" smtClean="0">
                <a:solidFill>
                  <a:schemeClr val="bg1"/>
                </a:solidFill>
              </a:rPr>
              <a:t>season.</a:t>
            </a:r>
            <a:r>
              <a:rPr lang="ru-RU" sz="2800" dirty="0" smtClean="0">
                <a:solidFill>
                  <a:schemeClr val="bg1"/>
                </a:solidFill>
              </a:rPr>
              <a:t/>
            </a:r>
            <a:br>
              <a:rPr lang="ru-RU" sz="2800" dirty="0" smtClean="0">
                <a:solidFill>
                  <a:schemeClr val="bg1"/>
                </a:solidFill>
              </a:rPr>
            </a:br>
            <a:endParaRPr lang="ru-RU" sz="2800"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1000" r="-1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772816"/>
            <a:ext cx="8229600" cy="1143000"/>
          </a:xfrm>
        </p:spPr>
        <p:txBody>
          <a:bodyPr>
            <a:noAutofit/>
          </a:bodyPr>
          <a:lstStyle/>
          <a:p>
            <a:pPr algn="l"/>
            <a:r>
              <a:rPr lang="en-US" sz="2400" dirty="0" smtClean="0">
                <a:solidFill>
                  <a:schemeClr val="bg1"/>
                </a:solidFill>
              </a:rPr>
              <a:t>Nott first guest-conducted the Tokyo Symphony Orchestra in October 2011. Immediately following this engagement, the orchestra offered him its music</a:t>
            </a:r>
            <a:br>
              <a:rPr lang="en-US" sz="2400" dirty="0" smtClean="0">
                <a:solidFill>
                  <a:schemeClr val="bg1"/>
                </a:solidFill>
              </a:rPr>
            </a:br>
            <a:r>
              <a:rPr lang="en-US" sz="2400" dirty="0" smtClean="0">
                <a:solidFill>
                  <a:schemeClr val="bg1"/>
                </a:solidFill>
              </a:rPr>
              <a:t> directorship, which he accepted</a:t>
            </a:r>
            <a:br>
              <a:rPr lang="en-US" sz="2400" dirty="0" smtClean="0">
                <a:solidFill>
                  <a:schemeClr val="bg1"/>
                </a:solidFill>
              </a:rPr>
            </a:br>
            <a:r>
              <a:rPr lang="en-US" sz="2400" dirty="0" smtClean="0">
                <a:solidFill>
                  <a:schemeClr val="bg1"/>
                </a:solidFill>
              </a:rPr>
              <a:t> immediately. The orchestra for-</a:t>
            </a:r>
            <a:br>
              <a:rPr lang="en-US" sz="2400" dirty="0" smtClean="0">
                <a:solidFill>
                  <a:schemeClr val="bg1"/>
                </a:solidFill>
              </a:rPr>
            </a:br>
            <a:r>
              <a:rPr lang="en-US" sz="2400" dirty="0" err="1" smtClean="0">
                <a:solidFill>
                  <a:schemeClr val="bg1"/>
                </a:solidFill>
              </a:rPr>
              <a:t>mally</a:t>
            </a:r>
            <a:r>
              <a:rPr lang="en-US" sz="2400" dirty="0" smtClean="0">
                <a:solidFill>
                  <a:schemeClr val="bg1"/>
                </a:solidFill>
              </a:rPr>
              <a:t> announced Nott's appoint-</a:t>
            </a:r>
            <a:br>
              <a:rPr lang="en-US" sz="2400" dirty="0" smtClean="0">
                <a:solidFill>
                  <a:schemeClr val="bg1"/>
                </a:solidFill>
              </a:rPr>
            </a:br>
            <a:r>
              <a:rPr lang="en-US" sz="2400" dirty="0" err="1" smtClean="0">
                <a:solidFill>
                  <a:schemeClr val="bg1"/>
                </a:solidFill>
              </a:rPr>
              <a:t>ment</a:t>
            </a:r>
            <a:r>
              <a:rPr lang="en-US" sz="2400" dirty="0" smtClean="0">
                <a:solidFill>
                  <a:schemeClr val="bg1"/>
                </a:solidFill>
              </a:rPr>
              <a:t> as its next music director </a:t>
            </a:r>
            <a:br>
              <a:rPr lang="en-US" sz="2400" dirty="0" smtClean="0">
                <a:solidFill>
                  <a:schemeClr val="bg1"/>
                </a:solidFill>
              </a:rPr>
            </a:br>
            <a:r>
              <a:rPr lang="en-US" sz="2400" dirty="0" smtClean="0">
                <a:solidFill>
                  <a:schemeClr val="bg1"/>
                </a:solidFill>
              </a:rPr>
              <a:t>in October 2012, effective with </a:t>
            </a:r>
            <a:br>
              <a:rPr lang="en-US" sz="2400" dirty="0" smtClean="0">
                <a:solidFill>
                  <a:schemeClr val="bg1"/>
                </a:solidFill>
              </a:rPr>
            </a:br>
            <a:r>
              <a:rPr lang="en-US" sz="2400" dirty="0" smtClean="0">
                <a:solidFill>
                  <a:schemeClr val="bg1"/>
                </a:solidFill>
              </a:rPr>
              <a:t>the 2014-2015 season, for an initial</a:t>
            </a:r>
            <a:br>
              <a:rPr lang="en-US" sz="2400" dirty="0" smtClean="0">
                <a:solidFill>
                  <a:schemeClr val="bg1"/>
                </a:solidFill>
              </a:rPr>
            </a:br>
            <a:r>
              <a:rPr lang="en-US" sz="2400" dirty="0" smtClean="0">
                <a:solidFill>
                  <a:schemeClr val="bg1"/>
                </a:solidFill>
              </a:rPr>
              <a:t> contract of 3 years, conducting </a:t>
            </a:r>
            <a:br>
              <a:rPr lang="en-US" sz="2400" dirty="0" smtClean="0">
                <a:solidFill>
                  <a:schemeClr val="bg1"/>
                </a:solidFill>
              </a:rPr>
            </a:br>
            <a:r>
              <a:rPr lang="en-US" sz="2400" dirty="0" smtClean="0">
                <a:solidFill>
                  <a:schemeClr val="bg1"/>
                </a:solidFill>
              </a:rPr>
              <a:t>8 weeks of concerts per season.</a:t>
            </a:r>
            <a:endParaRPr lang="ru-RU" sz="240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5000" b="-25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5445224"/>
            <a:ext cx="8229600" cy="1143000"/>
          </a:xfrm>
        </p:spPr>
        <p:txBody>
          <a:bodyPr>
            <a:normAutofit fontScale="90000"/>
          </a:bodyPr>
          <a:lstStyle/>
          <a:p>
            <a:pPr algn="l"/>
            <a:r>
              <a:rPr lang="en-US" dirty="0" err="1" smtClean="0">
                <a:solidFill>
                  <a:schemeClr val="bg1"/>
                </a:solidFill>
              </a:rPr>
              <a:t>Viktoria</a:t>
            </a:r>
            <a:r>
              <a:rPr lang="en-US" dirty="0" smtClean="0">
                <a:solidFill>
                  <a:schemeClr val="bg1"/>
                </a:solidFill>
              </a:rPr>
              <a:t> </a:t>
            </a:r>
            <a:r>
              <a:rPr lang="en-US" dirty="0" err="1" smtClean="0">
                <a:solidFill>
                  <a:schemeClr val="bg1"/>
                </a:solidFill>
              </a:rPr>
              <a:t>Kosogova</a:t>
            </a:r>
            <a:r>
              <a:rPr lang="en-US" dirty="0" smtClean="0">
                <a:solidFill>
                  <a:schemeClr val="bg1"/>
                </a:solidFill>
              </a:rPr>
              <a:t/>
            </a:r>
            <a:br>
              <a:rPr lang="en-US" dirty="0" smtClean="0">
                <a:solidFill>
                  <a:schemeClr val="bg1"/>
                </a:solidFill>
              </a:rPr>
            </a:br>
            <a:r>
              <a:rPr lang="en-US" dirty="0" smtClean="0">
                <a:solidFill>
                  <a:schemeClr val="bg1"/>
                </a:solidFill>
              </a:rPr>
              <a:t>Grade 11</a:t>
            </a:r>
            <a:endParaRPr lang="ru-RU"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58</Words>
  <Application>Microsoft Office PowerPoint</Application>
  <PresentationFormat>Экран (4:3)</PresentationFormat>
  <Paragraphs>8</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Jonathan Nott </vt:lpstr>
      <vt:lpstr>Jonathan Nott (born 25 December 1962,  Solihull, England) is an English conductor, the son of a priest at Worcester Cathedral.  He was a music student and choral scholar at the University of Cambridge,  and also studied singing and flute  in Manchester at the Royal  Northern College of Music. </vt:lpstr>
      <vt:lpstr>  Nott made his conducting debut in 1988 at the Opera Festival in Battignano, Italy. In 1989, he was appointed Kapellmeister at the Frankfurt                  Opera. In 1991,                  he was appoin-              ted Erster Kapellmeister                       at the Hessisches                               Staatstheater                      Wiesbaden,                               and became interim chief                               conductor for the 1995–96 season.</vt:lpstr>
      <vt:lpstr>Nott became principal conductor of the Bamberg Symphony Orchestra in January 2000. With the orchestra, he made his New  York City conducting debut.  Several years after his 2009  contract extension through the  2011-2012 season, in 2011, Nott  and the orchestra agreed  on a further  extension of his contract with the  Bamberg Sympho             ny through the  2015-2016 season. </vt:lpstr>
      <vt:lpstr>Nott first guest-conducted the Tokyo Symphony Orchestra in October 2011. Immediately following this engagement, the orchestra offered him its music  directorship, which he accepted  immediately. The orchestra for- mally announced Nott's appoint- ment as its next music director  in October 2012, effective with  the 2014-2015 season, for an initial  contract of 3 years, conducting  8 weeks of concerts per season.</vt:lpstr>
      <vt:lpstr>Viktoria Kosogova Grade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Roni</dc:creator>
  <cp:lastModifiedBy>Roni</cp:lastModifiedBy>
  <cp:revision>7</cp:revision>
  <dcterms:created xsi:type="dcterms:W3CDTF">2013-10-19T18:56:49Z</dcterms:created>
  <dcterms:modified xsi:type="dcterms:W3CDTF">2013-10-19T20:06:45Z</dcterms:modified>
</cp:coreProperties>
</file>