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53FEDF71-0BD4-4D8E-BD46-7BA2D00CAAED}"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3FEDF71-0BD4-4D8E-BD46-7BA2D00CAAED}"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53FEDF71-0BD4-4D8E-BD46-7BA2D00CAAED}"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1FE73DF-7E77-4314-809F-6AC7609097A7}" type="datetimeFigureOut">
              <a:rPr lang="ru-RU" smtClean="0"/>
              <a:pPr/>
              <a:t>09.10.2011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3FEDF71-0BD4-4D8E-BD46-7BA2D00CAAE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D1FE73DF-7E77-4314-809F-6AC7609097A7}" type="datetimeFigureOut">
              <a:rPr lang="ru-RU" smtClean="0"/>
              <a:pPr/>
              <a:t>09.10.2011</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53FEDF71-0BD4-4D8E-BD46-7BA2D00CAAE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1FE73DF-7E77-4314-809F-6AC7609097A7}" type="datetimeFigureOut">
              <a:rPr lang="ru-RU" smtClean="0"/>
              <a:pPr/>
              <a:t>09.10.2011</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3FEDF71-0BD4-4D8E-BD46-7BA2D00CAAED}"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D:\music\Kottonmouth%20Kings\Kottonmouth%20Kings%20-%20Boom%20Clap%20Sound.mp3"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332656"/>
            <a:ext cx="5616624" cy="864096"/>
          </a:xfrm>
        </p:spPr>
        <p:txBody>
          <a:bodyPr/>
          <a:lstStyle/>
          <a:p>
            <a:r>
              <a:rPr lang="en-US" dirty="0"/>
              <a:t>Leonardo </a:t>
            </a:r>
            <a:r>
              <a:rPr lang="en-US" dirty="0" err="1"/>
              <a:t>da</a:t>
            </a:r>
            <a:r>
              <a:rPr lang="en-US" dirty="0"/>
              <a:t> Vinci </a:t>
            </a:r>
            <a:endParaRPr lang="ru-RU" dirty="0"/>
          </a:p>
        </p:txBody>
      </p:sp>
      <p:pic>
        <p:nvPicPr>
          <p:cNvPr id="5" name="Рисунок 4" descr="220px-Leonardo_self.jpg"/>
          <p:cNvPicPr>
            <a:picLocks noChangeAspect="1"/>
          </p:cNvPicPr>
          <p:nvPr/>
        </p:nvPicPr>
        <p:blipFill>
          <a:blip r:embed="rId3" cstate="print"/>
          <a:stretch>
            <a:fillRect/>
          </a:stretch>
        </p:blipFill>
        <p:spPr>
          <a:xfrm>
            <a:off x="1835697" y="1670382"/>
            <a:ext cx="4896544" cy="4206890"/>
          </a:xfrm>
          <a:prstGeom prst="rect">
            <a:avLst/>
          </a:prstGeom>
        </p:spPr>
      </p:pic>
      <p:sp>
        <p:nvSpPr>
          <p:cNvPr id="6" name="Подзаголовок 5"/>
          <p:cNvSpPr>
            <a:spLocks noGrp="1"/>
          </p:cNvSpPr>
          <p:nvPr>
            <p:ph type="subTitle" idx="1"/>
          </p:nvPr>
        </p:nvSpPr>
        <p:spPr>
          <a:xfrm>
            <a:off x="2267744" y="5661248"/>
            <a:ext cx="4968552" cy="1058416"/>
          </a:xfrm>
        </p:spPr>
        <p:txBody>
          <a:bodyPr>
            <a:noAutofit/>
          </a:bodyPr>
          <a:lstStyle/>
          <a:p>
            <a:r>
              <a:rPr lang="en-US" sz="4000" dirty="0" smtClean="0">
                <a:latin typeface="Old English Text MT" pitchFamily="66" charset="0"/>
              </a:rPr>
              <a:t>Saint-P</a:t>
            </a:r>
            <a:r>
              <a:rPr lang="en-US" sz="4000" dirty="0" smtClean="0"/>
              <a:t>  </a:t>
            </a:r>
            <a:r>
              <a:rPr lang="en-US" sz="4000" dirty="0" smtClean="0">
                <a:latin typeface="Algerian" pitchFamily="82" charset="0"/>
              </a:rPr>
              <a:t>2011</a:t>
            </a:r>
            <a:endParaRPr lang="ru-RU" sz="4000" dirty="0"/>
          </a:p>
        </p:txBody>
      </p:sp>
    </p:spTree>
  </p:cSld>
  <p:clrMapOvr>
    <a:masterClrMapping/>
  </p:clrMapOvr>
  <p:transition advClick="0" advTm="5460">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b="1" dirty="0" smtClean="0"/>
              <a:t>Leonardo </a:t>
            </a:r>
            <a:r>
              <a:rPr lang="en-US" b="1" dirty="0" err="1" smtClean="0"/>
              <a:t>di</a:t>
            </a:r>
            <a:r>
              <a:rPr lang="en-US" b="1" dirty="0" smtClean="0"/>
              <a:t> ser </a:t>
            </a:r>
            <a:r>
              <a:rPr lang="en-US" b="1" dirty="0" err="1" smtClean="0"/>
              <a:t>Piero</a:t>
            </a:r>
            <a:r>
              <a:rPr lang="en-US" b="1" dirty="0" smtClean="0"/>
              <a:t> </a:t>
            </a:r>
            <a:r>
              <a:rPr lang="en-US" b="1" dirty="0" err="1" smtClean="0"/>
              <a:t>da</a:t>
            </a:r>
            <a:r>
              <a:rPr lang="en-US" b="1" dirty="0" smtClean="0"/>
              <a:t> Vinci</a:t>
            </a:r>
            <a:r>
              <a:rPr lang="en-US" dirty="0" smtClean="0"/>
              <a:t> (April 15, 1452 – May 2,1519) was an Italian </a:t>
            </a:r>
            <a:r>
              <a:rPr lang="en-US" dirty="0" err="1" smtClean="0"/>
              <a:t>Rennisiance</a:t>
            </a:r>
            <a:r>
              <a:rPr lang="en-US" dirty="0" smtClean="0"/>
              <a:t> </a:t>
            </a:r>
            <a:r>
              <a:rPr lang="en-US" sz="2800" dirty="0" err="1" smtClean="0"/>
              <a:t>polymath:painter</a:t>
            </a:r>
            <a:r>
              <a:rPr lang="en-US" sz="2800" dirty="0" smtClean="0"/>
              <a:t>, sculptor, architect, musician,  scientist, mathematician, engineer, inventor,       anatomist, geologist, cartographer, botanist and writer whose genius, perhaps more than that of any other figure, epitomized the Renaissance humanist ideal.</a:t>
            </a:r>
            <a:endParaRPr lang="ru-RU" sz="2800" dirty="0"/>
          </a:p>
        </p:txBody>
      </p:sp>
      <p:pic>
        <p:nvPicPr>
          <p:cNvPr id="5" name="Kottonmouth Kings - Boom Clap Sound.mp3">
            <a:hlinkClick r:id="" action="ppaction://media"/>
          </p:cNvPr>
          <p:cNvPicPr>
            <a:picLocks noRot="1" noChangeAspect="1"/>
          </p:cNvPicPr>
          <p:nvPr>
            <a:audioFile r:link="rId1"/>
          </p:nvPr>
        </p:nvPicPr>
        <p:blipFill>
          <a:blip r:embed="rId3" cstate="print"/>
          <a:stretch>
            <a:fillRect/>
          </a:stretch>
        </p:blipFill>
        <p:spPr>
          <a:xfrm>
            <a:off x="0" y="0"/>
            <a:ext cx="304800" cy="304800"/>
          </a:xfrm>
          <a:prstGeom prst="rect">
            <a:avLst/>
          </a:prstGeom>
        </p:spPr>
      </p:pic>
    </p:spTree>
  </p:cSld>
  <p:clrMapOvr>
    <a:masterClrMapping/>
  </p:clrMapOvr>
  <p:transition advTm="3754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Early painting works</a:t>
            </a:r>
            <a:endParaRPr lang="ru-RU" dirty="0"/>
          </a:p>
        </p:txBody>
      </p:sp>
      <p:pic>
        <p:nvPicPr>
          <p:cNvPr id="4" name="Содержимое 3" descr="220px-Virgin_of_the_Rocks.jpg"/>
          <p:cNvPicPr>
            <a:picLocks noGrp="1" noChangeAspect="1"/>
          </p:cNvPicPr>
          <p:nvPr>
            <p:ph idx="4294967295"/>
          </p:nvPr>
        </p:nvPicPr>
        <p:blipFill>
          <a:blip r:embed="rId2" cstate="print"/>
          <a:stretch>
            <a:fillRect/>
          </a:stretch>
        </p:blipFill>
        <p:spPr>
          <a:xfrm>
            <a:off x="6755864" y="0"/>
            <a:ext cx="2388136" cy="2708920"/>
          </a:xfrm>
        </p:spPr>
      </p:pic>
      <p:sp>
        <p:nvSpPr>
          <p:cNvPr id="5" name="Прямоугольник 4"/>
          <p:cNvSpPr/>
          <p:nvPr/>
        </p:nvSpPr>
        <p:spPr>
          <a:xfrm>
            <a:off x="971600" y="1628800"/>
            <a:ext cx="4572000" cy="1200329"/>
          </a:xfrm>
          <a:prstGeom prst="rect">
            <a:avLst/>
          </a:prstGeom>
        </p:spPr>
        <p:txBody>
          <a:bodyPr>
            <a:spAutoFit/>
          </a:bodyPr>
          <a:lstStyle/>
          <a:p>
            <a:r>
              <a:rPr lang="en-US" sz="2400" dirty="0"/>
              <a:t>Leonardo's early works begin with the </a:t>
            </a:r>
            <a:r>
              <a:rPr lang="en-US" sz="2400" i="1" dirty="0" smtClean="0"/>
              <a:t>Baptism of  Christ</a:t>
            </a:r>
            <a:r>
              <a:rPr lang="en-US" sz="2400" dirty="0"/>
              <a:t> painted in conjunction with </a:t>
            </a:r>
            <a:r>
              <a:rPr lang="en-US" sz="2400" dirty="0" smtClean="0"/>
              <a:t>Verrocchio.</a:t>
            </a:r>
            <a:endParaRPr lang="ru-RU" sz="2400" dirty="0"/>
          </a:p>
        </p:txBody>
      </p:sp>
      <p:sp>
        <p:nvSpPr>
          <p:cNvPr id="6" name="Прямоугольник 5"/>
          <p:cNvSpPr/>
          <p:nvPr/>
        </p:nvSpPr>
        <p:spPr>
          <a:xfrm>
            <a:off x="899592" y="2924944"/>
            <a:ext cx="4572000" cy="1569660"/>
          </a:xfrm>
          <a:prstGeom prst="rect">
            <a:avLst/>
          </a:prstGeom>
        </p:spPr>
        <p:txBody>
          <a:bodyPr>
            <a:spAutoFit/>
          </a:bodyPr>
          <a:lstStyle/>
          <a:p>
            <a:r>
              <a:rPr lang="en-US" sz="2400" dirty="0"/>
              <a:t>In the smaller picture Mary averts her eyes and folds her hands in a gesture that </a:t>
            </a:r>
            <a:r>
              <a:rPr lang="en-US" sz="2400" dirty="0" smtClean="0"/>
              <a:t>symbolized </a:t>
            </a:r>
            <a:r>
              <a:rPr lang="en-US" sz="2400" dirty="0"/>
              <a:t>submission to God's will</a:t>
            </a:r>
            <a:endParaRPr lang="ru-RU" sz="2400" dirty="0"/>
          </a:p>
        </p:txBody>
      </p:sp>
      <p:sp>
        <p:nvSpPr>
          <p:cNvPr id="7" name="Прямоугольник 6"/>
          <p:cNvSpPr/>
          <p:nvPr/>
        </p:nvSpPr>
        <p:spPr>
          <a:xfrm>
            <a:off x="971600" y="4581128"/>
            <a:ext cx="7920880" cy="1938992"/>
          </a:xfrm>
          <a:prstGeom prst="rect">
            <a:avLst/>
          </a:prstGeom>
        </p:spPr>
        <p:txBody>
          <a:bodyPr wrap="square">
            <a:spAutoFit/>
          </a:bodyPr>
          <a:lstStyle/>
          <a:p>
            <a:r>
              <a:rPr lang="en-US" sz="2400" dirty="0"/>
              <a:t>In the larger picture, however, Mary is not in the least submissive. The beautiful girl, interrupted in her reading by this unexpected messenger, puts a finger in her bible to mark the place and raises her hand in a formal gesture of greeting or surprise.</a:t>
            </a:r>
            <a:endParaRPr lang="ru-RU" sz="2400" dirty="0"/>
          </a:p>
        </p:txBody>
      </p:sp>
      <p:sp>
        <p:nvSpPr>
          <p:cNvPr id="10" name="Прямоугольник 9"/>
          <p:cNvSpPr/>
          <p:nvPr/>
        </p:nvSpPr>
        <p:spPr>
          <a:xfrm>
            <a:off x="6444208" y="2852936"/>
            <a:ext cx="2699792" cy="1200329"/>
          </a:xfrm>
          <a:prstGeom prst="rect">
            <a:avLst/>
          </a:prstGeom>
        </p:spPr>
        <p:txBody>
          <a:bodyPr wrap="square">
            <a:spAutoFit/>
          </a:bodyPr>
          <a:lstStyle/>
          <a:p>
            <a:r>
              <a:rPr lang="en-US" i="1" dirty="0">
                <a:solidFill>
                  <a:srgbClr val="FFC000"/>
                </a:solidFill>
              </a:rPr>
              <a:t>Virgin of the Rocks</a:t>
            </a:r>
            <a:r>
              <a:rPr lang="en-US" dirty="0">
                <a:solidFill>
                  <a:srgbClr val="FFC000"/>
                </a:solidFill>
              </a:rPr>
              <a:t>, Louvre, demonstrates Leonardo's interest in nature.</a:t>
            </a:r>
            <a:endParaRPr lang="ru-RU" dirty="0">
              <a:solidFill>
                <a:srgbClr val="FFC000"/>
              </a:solidFill>
            </a:endParaRPr>
          </a:p>
        </p:txBody>
      </p:sp>
    </p:spTree>
  </p:cSld>
  <p:clrMapOvr>
    <a:masterClrMapping/>
  </p:clrMapOvr>
  <p:transition advTm="50108"/>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706902" y="1351672"/>
            <a:ext cx="5718048" cy="1645280"/>
          </a:xfrm>
        </p:spPr>
        <p:txBody>
          <a:bodyPr>
            <a:noAutofit/>
          </a:bodyPr>
          <a:lstStyle/>
          <a:p>
            <a:r>
              <a:rPr lang="en-US" sz="2400" dirty="0" smtClean="0"/>
              <a:t>In the 1480s Leonardo received two very important commissions, and commenced another work which was also of ground-breaking importance in terms of composition.</a:t>
            </a:r>
            <a:endParaRPr lang="ru-RU" sz="2400" dirty="0"/>
          </a:p>
        </p:txBody>
      </p:sp>
      <p:sp>
        <p:nvSpPr>
          <p:cNvPr id="3" name="Заголовок 2"/>
          <p:cNvSpPr>
            <a:spLocks noGrp="1"/>
          </p:cNvSpPr>
          <p:nvPr>
            <p:ph type="title"/>
          </p:nvPr>
        </p:nvSpPr>
        <p:spPr/>
        <p:txBody>
          <a:bodyPr/>
          <a:lstStyle/>
          <a:p>
            <a:r>
              <a:rPr lang="en-US" b="1" dirty="0" smtClean="0"/>
              <a:t>Paintings of the 1480s</a:t>
            </a:r>
            <a:br>
              <a:rPr lang="en-US" b="1" dirty="0" smtClean="0"/>
            </a:br>
            <a:endParaRPr lang="ru-RU" dirty="0"/>
          </a:p>
        </p:txBody>
      </p:sp>
      <p:pic>
        <p:nvPicPr>
          <p:cNvPr id="4" name="Рисунок 3" descr="170px-Leonardo,_san_girolamo.jpg"/>
          <p:cNvPicPr>
            <a:picLocks noChangeAspect="1"/>
          </p:cNvPicPr>
          <p:nvPr/>
        </p:nvPicPr>
        <p:blipFill>
          <a:blip r:embed="rId2" cstate="print"/>
          <a:stretch>
            <a:fillRect/>
          </a:stretch>
        </p:blipFill>
        <p:spPr>
          <a:xfrm>
            <a:off x="6516216" y="260648"/>
            <a:ext cx="2448272" cy="2736304"/>
          </a:xfrm>
          <a:prstGeom prst="rect">
            <a:avLst/>
          </a:prstGeom>
        </p:spPr>
      </p:pic>
      <p:sp>
        <p:nvSpPr>
          <p:cNvPr id="5" name="Прямоугольник 4"/>
          <p:cNvSpPr/>
          <p:nvPr/>
        </p:nvSpPr>
        <p:spPr>
          <a:xfrm>
            <a:off x="827584" y="3429000"/>
            <a:ext cx="5616624" cy="830997"/>
          </a:xfrm>
          <a:prstGeom prst="rect">
            <a:avLst/>
          </a:prstGeom>
        </p:spPr>
        <p:txBody>
          <a:bodyPr wrap="square">
            <a:spAutoFit/>
          </a:bodyPr>
          <a:lstStyle/>
          <a:p>
            <a:r>
              <a:rPr lang="en-US" sz="2400" dirty="0"/>
              <a:t>One of these paintings is that of </a:t>
            </a:r>
            <a:r>
              <a:rPr lang="en-US" sz="2400" dirty="0" smtClean="0"/>
              <a:t>St. Jerome </a:t>
            </a:r>
            <a:r>
              <a:rPr lang="en-US" sz="2400" dirty="0"/>
              <a:t>in</a:t>
            </a:r>
            <a:r>
              <a:rPr lang="en-US" sz="2400" i="1" dirty="0"/>
              <a:t> </a:t>
            </a:r>
            <a:r>
              <a:rPr lang="en-US" sz="2400" dirty="0"/>
              <a:t>the</a:t>
            </a:r>
            <a:r>
              <a:rPr lang="en-US" sz="2400" i="1" dirty="0"/>
              <a:t> </a:t>
            </a:r>
            <a:r>
              <a:rPr lang="en-US" sz="2400" dirty="0" smtClean="0"/>
              <a:t>Wilderness</a:t>
            </a:r>
            <a:r>
              <a:rPr lang="en-US" sz="2400" dirty="0"/>
              <a:t>.</a:t>
            </a:r>
            <a:endParaRPr lang="ru-RU" sz="2400" dirty="0"/>
          </a:p>
        </p:txBody>
      </p:sp>
      <p:sp>
        <p:nvSpPr>
          <p:cNvPr id="6" name="Прямоугольник 5"/>
          <p:cNvSpPr/>
          <p:nvPr/>
        </p:nvSpPr>
        <p:spPr>
          <a:xfrm>
            <a:off x="827584" y="4437112"/>
            <a:ext cx="8136904" cy="1200329"/>
          </a:xfrm>
          <a:prstGeom prst="rect">
            <a:avLst/>
          </a:prstGeom>
        </p:spPr>
        <p:txBody>
          <a:bodyPr wrap="square">
            <a:spAutoFit/>
          </a:bodyPr>
          <a:lstStyle/>
          <a:p>
            <a:r>
              <a:rPr lang="en-US" sz="2400" dirty="0"/>
              <a:t>The third important work of this period is the Virgin of the Rocks which was commissioned in Milan for the Confraternity of the Immaculate Conception.</a:t>
            </a:r>
            <a:endParaRPr lang="ru-RU" sz="2400" dirty="0"/>
          </a:p>
        </p:txBody>
      </p:sp>
      <p:sp>
        <p:nvSpPr>
          <p:cNvPr id="7" name="Прямоугольник 6"/>
          <p:cNvSpPr/>
          <p:nvPr/>
        </p:nvSpPr>
        <p:spPr>
          <a:xfrm>
            <a:off x="827584" y="5805264"/>
            <a:ext cx="7416824" cy="830997"/>
          </a:xfrm>
          <a:prstGeom prst="rect">
            <a:avLst/>
          </a:prstGeom>
        </p:spPr>
        <p:txBody>
          <a:bodyPr wrap="square">
            <a:spAutoFit/>
          </a:bodyPr>
          <a:lstStyle/>
          <a:p>
            <a:r>
              <a:rPr lang="en-US" sz="2400" dirty="0"/>
              <a:t>Leonardo chose to paint an apocryphal moment of the infancy of </a:t>
            </a:r>
            <a:r>
              <a:rPr lang="en-US" sz="2400" dirty="0" smtClean="0"/>
              <a:t>Christ.</a:t>
            </a:r>
            <a:endParaRPr lang="ru-RU" sz="2400" dirty="0"/>
          </a:p>
        </p:txBody>
      </p:sp>
      <p:sp>
        <p:nvSpPr>
          <p:cNvPr id="8" name="Прямоугольник 7"/>
          <p:cNvSpPr/>
          <p:nvPr/>
        </p:nvSpPr>
        <p:spPr>
          <a:xfrm>
            <a:off x="6444208" y="3284984"/>
            <a:ext cx="2699792" cy="646331"/>
          </a:xfrm>
          <a:prstGeom prst="rect">
            <a:avLst/>
          </a:prstGeom>
        </p:spPr>
        <p:txBody>
          <a:bodyPr wrap="square">
            <a:spAutoFit/>
          </a:bodyPr>
          <a:lstStyle/>
          <a:p>
            <a:r>
              <a:rPr lang="en-US" dirty="0">
                <a:solidFill>
                  <a:srgbClr val="FFC000"/>
                </a:solidFill>
              </a:rPr>
              <a:t>Unfinished painting of </a:t>
            </a:r>
            <a:r>
              <a:rPr lang="en-US" i="1" dirty="0">
                <a:solidFill>
                  <a:srgbClr val="FFC000"/>
                </a:solidFill>
              </a:rPr>
              <a:t>St. Jerome in the Wilderness</a:t>
            </a:r>
            <a:endParaRPr lang="ru-RU" dirty="0">
              <a:solidFill>
                <a:srgbClr val="FFC000"/>
              </a:solidFill>
            </a:endParaRPr>
          </a:p>
        </p:txBody>
      </p:sp>
    </p:spTree>
  </p:cSld>
  <p:clrMapOvr>
    <a:masterClrMapping/>
  </p:clrMapOvr>
  <p:transition advTm="4630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5868144" y="1340768"/>
            <a:ext cx="2880320" cy="2016224"/>
          </a:xfrm>
        </p:spPr>
        <p:txBody>
          <a:bodyPr>
            <a:normAutofit/>
          </a:bodyPr>
          <a:lstStyle/>
          <a:p>
            <a:r>
              <a:rPr lang="en-US" sz="2400" dirty="0" smtClean="0"/>
              <a:t>Leonardo's most famous painting of the 1490s is </a:t>
            </a:r>
            <a:r>
              <a:rPr lang="en-US" sz="2400" i="1" dirty="0" smtClean="0"/>
              <a:t>The Last Supper</a:t>
            </a:r>
            <a:r>
              <a:rPr lang="en-US" sz="2400" dirty="0" smtClean="0"/>
              <a:t>, also painted in Milan.</a:t>
            </a:r>
            <a:endParaRPr lang="ru-RU" sz="2400" dirty="0"/>
          </a:p>
        </p:txBody>
      </p:sp>
      <p:sp>
        <p:nvSpPr>
          <p:cNvPr id="3" name="Заголовок 2"/>
          <p:cNvSpPr>
            <a:spLocks noGrp="1"/>
          </p:cNvSpPr>
          <p:nvPr>
            <p:ph type="title"/>
          </p:nvPr>
        </p:nvSpPr>
        <p:spPr/>
        <p:txBody>
          <a:bodyPr/>
          <a:lstStyle/>
          <a:p>
            <a:r>
              <a:rPr lang="en-US" b="1" dirty="0" smtClean="0"/>
              <a:t>Paintings of the 1490s</a:t>
            </a:r>
            <a:br>
              <a:rPr lang="en-US" b="1" dirty="0" smtClean="0"/>
            </a:br>
            <a:endParaRPr lang="ru-RU" dirty="0"/>
          </a:p>
        </p:txBody>
      </p:sp>
      <p:pic>
        <p:nvPicPr>
          <p:cNvPr id="4" name="Рисунок 3" descr="400px-DaVinci_LastSupper_high_res_2_nowatmrk.jpg"/>
          <p:cNvPicPr>
            <a:picLocks noChangeAspect="1"/>
          </p:cNvPicPr>
          <p:nvPr/>
        </p:nvPicPr>
        <p:blipFill>
          <a:blip r:embed="rId2" cstate="print"/>
          <a:stretch>
            <a:fillRect/>
          </a:stretch>
        </p:blipFill>
        <p:spPr>
          <a:xfrm>
            <a:off x="611560" y="1340768"/>
            <a:ext cx="5080000" cy="2768600"/>
          </a:xfrm>
          <a:prstGeom prst="rect">
            <a:avLst/>
          </a:prstGeom>
        </p:spPr>
      </p:pic>
      <p:sp>
        <p:nvSpPr>
          <p:cNvPr id="5" name="Прямоугольник 4"/>
          <p:cNvSpPr/>
          <p:nvPr/>
        </p:nvSpPr>
        <p:spPr>
          <a:xfrm>
            <a:off x="5724128" y="3356992"/>
            <a:ext cx="3419872" cy="1938992"/>
          </a:xfrm>
          <a:prstGeom prst="rect">
            <a:avLst/>
          </a:prstGeom>
        </p:spPr>
        <p:txBody>
          <a:bodyPr wrap="square">
            <a:spAutoFit/>
          </a:bodyPr>
          <a:lstStyle/>
          <a:p>
            <a:r>
              <a:rPr lang="en-US" sz="2400" dirty="0"/>
              <a:t>The painting represents the last meal shared by Jesus with his disciples before his capture and </a:t>
            </a:r>
            <a:r>
              <a:rPr lang="en-US" sz="2400" dirty="0" smtClean="0"/>
              <a:t>death.</a:t>
            </a:r>
            <a:endParaRPr lang="ru-RU" sz="2400" dirty="0"/>
          </a:p>
        </p:txBody>
      </p:sp>
      <p:sp>
        <p:nvSpPr>
          <p:cNvPr id="6" name="Прямоугольник 5"/>
          <p:cNvSpPr/>
          <p:nvPr/>
        </p:nvSpPr>
        <p:spPr>
          <a:xfrm>
            <a:off x="539552" y="5301208"/>
            <a:ext cx="8424936" cy="1200329"/>
          </a:xfrm>
          <a:prstGeom prst="rect">
            <a:avLst/>
          </a:prstGeom>
        </p:spPr>
        <p:txBody>
          <a:bodyPr wrap="square">
            <a:spAutoFit/>
          </a:bodyPr>
          <a:lstStyle/>
          <a:p>
            <a:r>
              <a:rPr lang="en-US" sz="2400" dirty="0"/>
              <a:t>The novelist </a:t>
            </a:r>
            <a:r>
              <a:rPr lang="en-US" sz="2400" dirty="0" err="1"/>
              <a:t>Matteo</a:t>
            </a:r>
            <a:r>
              <a:rPr lang="en-US" sz="2400" dirty="0"/>
              <a:t> Bandello observed Leonardo at work and wrote that some days he would paint from dawn till dusk without stopping to eat, and then not paint for three or four days at a </a:t>
            </a:r>
            <a:r>
              <a:rPr lang="en-US" sz="2400" dirty="0" smtClean="0"/>
              <a:t>time</a:t>
            </a:r>
            <a:endParaRPr lang="ru-RU" sz="2400" dirty="0"/>
          </a:p>
        </p:txBody>
      </p:sp>
      <p:sp>
        <p:nvSpPr>
          <p:cNvPr id="7" name="Прямоугольник 6"/>
          <p:cNvSpPr/>
          <p:nvPr/>
        </p:nvSpPr>
        <p:spPr>
          <a:xfrm>
            <a:off x="755576" y="4221088"/>
            <a:ext cx="4104456" cy="646331"/>
          </a:xfrm>
          <a:prstGeom prst="rect">
            <a:avLst/>
          </a:prstGeom>
        </p:spPr>
        <p:txBody>
          <a:bodyPr wrap="square">
            <a:spAutoFit/>
          </a:bodyPr>
          <a:lstStyle/>
          <a:p>
            <a:r>
              <a:rPr lang="en-US" i="1" u="sng" dirty="0">
                <a:solidFill>
                  <a:srgbClr val="FFC000"/>
                </a:solidFill>
              </a:rPr>
              <a:t>The Last </a:t>
            </a:r>
            <a:r>
              <a:rPr lang="en-US" i="1" u="sng" dirty="0" smtClean="0">
                <a:solidFill>
                  <a:srgbClr val="FFC000"/>
                </a:solidFill>
              </a:rPr>
              <a:t>Supper</a:t>
            </a:r>
            <a:r>
              <a:rPr lang="en-US" dirty="0" smtClean="0">
                <a:solidFill>
                  <a:srgbClr val="FFC000"/>
                </a:solidFill>
              </a:rPr>
              <a:t>(1498</a:t>
            </a:r>
            <a:r>
              <a:rPr lang="en-US" dirty="0">
                <a:solidFill>
                  <a:srgbClr val="FFC000"/>
                </a:solidFill>
              </a:rPr>
              <a:t>)—Convent of Sta. </a:t>
            </a:r>
            <a:r>
              <a:rPr lang="en-US" dirty="0" smtClean="0">
                <a:solidFill>
                  <a:srgbClr val="FFC000"/>
                </a:solidFill>
              </a:rPr>
              <a:t>Maria </a:t>
            </a:r>
            <a:r>
              <a:rPr lang="en-US" dirty="0" err="1">
                <a:solidFill>
                  <a:srgbClr val="FFC000"/>
                </a:solidFill>
              </a:rPr>
              <a:t>delle</a:t>
            </a:r>
            <a:r>
              <a:rPr lang="en-US" dirty="0">
                <a:solidFill>
                  <a:srgbClr val="FFC000"/>
                </a:solidFill>
              </a:rPr>
              <a:t> Grazie, Milan, Italy</a:t>
            </a:r>
            <a:endParaRPr lang="ru-RU" dirty="0">
              <a:solidFill>
                <a:srgbClr val="FFC000"/>
              </a:solidFill>
            </a:endParaRPr>
          </a:p>
        </p:txBody>
      </p:sp>
    </p:spTree>
  </p:cSld>
  <p:clrMapOvr>
    <a:masterClrMapping/>
  </p:clrMapOvr>
  <p:transition advTm="4681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706902" y="2708920"/>
            <a:ext cx="8437098" cy="1285240"/>
          </a:xfrm>
        </p:spPr>
        <p:txBody>
          <a:bodyPr>
            <a:normAutofit/>
          </a:bodyPr>
          <a:lstStyle/>
          <a:p>
            <a:r>
              <a:rPr lang="en-US" sz="2400" dirty="0" smtClean="0"/>
              <a:t>Among the works created by Leonardo in the 16th century is the small portrait known as the </a:t>
            </a:r>
            <a:r>
              <a:rPr lang="en-US" sz="2400" i="1" dirty="0" smtClean="0"/>
              <a:t>Mona Lisa</a:t>
            </a:r>
            <a:r>
              <a:rPr lang="en-US" sz="2400" dirty="0" smtClean="0"/>
              <a:t> or "la </a:t>
            </a:r>
            <a:r>
              <a:rPr lang="en-US" sz="2400" dirty="0" err="1" smtClean="0"/>
              <a:t>Gioconda</a:t>
            </a:r>
            <a:r>
              <a:rPr lang="en-US" sz="2400" dirty="0" smtClean="0"/>
              <a:t>", the laughing one.</a:t>
            </a:r>
            <a:endParaRPr lang="ru-RU" sz="2400" dirty="0"/>
          </a:p>
        </p:txBody>
      </p:sp>
      <p:sp>
        <p:nvSpPr>
          <p:cNvPr id="3" name="Заголовок 2"/>
          <p:cNvSpPr>
            <a:spLocks noGrp="1"/>
          </p:cNvSpPr>
          <p:nvPr>
            <p:ph type="title"/>
          </p:nvPr>
        </p:nvSpPr>
        <p:spPr>
          <a:xfrm>
            <a:off x="755576" y="188640"/>
            <a:ext cx="5737306" cy="684688"/>
          </a:xfrm>
        </p:spPr>
        <p:txBody>
          <a:bodyPr/>
          <a:lstStyle/>
          <a:p>
            <a:r>
              <a:rPr lang="en-US" b="1" dirty="0" smtClean="0"/>
              <a:t>Paintings of the 1500s</a:t>
            </a:r>
            <a:br>
              <a:rPr lang="en-US" b="1" dirty="0" smtClean="0"/>
            </a:br>
            <a:endParaRPr lang="ru-RU" dirty="0"/>
          </a:p>
        </p:txBody>
      </p:sp>
      <p:sp>
        <p:nvSpPr>
          <p:cNvPr id="4" name="Прямоугольник 3"/>
          <p:cNvSpPr/>
          <p:nvPr/>
        </p:nvSpPr>
        <p:spPr>
          <a:xfrm>
            <a:off x="755576" y="4005064"/>
            <a:ext cx="7848872" cy="830997"/>
          </a:xfrm>
          <a:prstGeom prst="rect">
            <a:avLst/>
          </a:prstGeom>
        </p:spPr>
        <p:txBody>
          <a:bodyPr wrap="square">
            <a:spAutoFit/>
          </a:bodyPr>
          <a:lstStyle/>
          <a:p>
            <a:r>
              <a:rPr lang="en-US" sz="2400" dirty="0"/>
              <a:t>In the present era it is arguably the most famous painting in the world</a:t>
            </a:r>
            <a:endParaRPr lang="ru-RU" sz="2400" dirty="0"/>
          </a:p>
        </p:txBody>
      </p:sp>
      <p:sp>
        <p:nvSpPr>
          <p:cNvPr id="5" name="Прямоугольник 4"/>
          <p:cNvSpPr/>
          <p:nvPr/>
        </p:nvSpPr>
        <p:spPr>
          <a:xfrm>
            <a:off x="683568" y="4919008"/>
            <a:ext cx="8136904" cy="1938992"/>
          </a:xfrm>
          <a:prstGeom prst="rect">
            <a:avLst/>
          </a:prstGeom>
        </p:spPr>
        <p:txBody>
          <a:bodyPr wrap="square">
            <a:spAutoFit/>
          </a:bodyPr>
          <a:lstStyle/>
          <a:p>
            <a:r>
              <a:rPr lang="en-US" sz="2400" dirty="0"/>
              <a:t>In the painting </a:t>
            </a:r>
            <a:r>
              <a:rPr lang="en-US" sz="2400" i="1" dirty="0"/>
              <a:t>Virgin and Child with St. Anne</a:t>
            </a:r>
            <a:r>
              <a:rPr lang="en-US" sz="2400" dirty="0"/>
              <a:t> the composition again picks up the theme of figures in a landscape which Wasserman describes as "breathtakingly </a:t>
            </a:r>
            <a:r>
              <a:rPr lang="en-US" sz="2400" dirty="0" smtClean="0"/>
              <a:t>beautiful“</a:t>
            </a:r>
            <a:r>
              <a:rPr lang="en-US" sz="2400" baseline="30000" dirty="0" smtClean="0"/>
              <a:t> </a:t>
            </a:r>
            <a:r>
              <a:rPr lang="en-US" sz="2400" dirty="0" smtClean="0"/>
              <a:t>and </a:t>
            </a:r>
            <a:r>
              <a:rPr lang="en-US" sz="2400" dirty="0"/>
              <a:t>harks back to the St Jerome picture with the figure set at an oblique angle. </a:t>
            </a:r>
            <a:endParaRPr lang="ru-RU" sz="2400" dirty="0"/>
          </a:p>
        </p:txBody>
      </p:sp>
      <p:pic>
        <p:nvPicPr>
          <p:cNvPr id="6" name="Рисунок 5" descr="220px-Mona_Lisa,_by_Leonardo_da_Vinci,_from_C2RMF_retouched.jpg"/>
          <p:cNvPicPr>
            <a:picLocks noChangeAspect="1"/>
          </p:cNvPicPr>
          <p:nvPr/>
        </p:nvPicPr>
        <p:blipFill>
          <a:blip r:embed="rId2" cstate="print"/>
          <a:stretch>
            <a:fillRect/>
          </a:stretch>
        </p:blipFill>
        <p:spPr>
          <a:xfrm>
            <a:off x="5004048" y="764704"/>
            <a:ext cx="1812151" cy="1976138"/>
          </a:xfrm>
          <a:prstGeom prst="rect">
            <a:avLst/>
          </a:prstGeom>
        </p:spPr>
      </p:pic>
      <p:pic>
        <p:nvPicPr>
          <p:cNvPr id="7" name="Рисунок 6" descr="175px-Leonardo_da_vinci,_The_Virgin_and_Child_with_Saint_Anne_01.jpg"/>
          <p:cNvPicPr>
            <a:picLocks noChangeAspect="1"/>
          </p:cNvPicPr>
          <p:nvPr/>
        </p:nvPicPr>
        <p:blipFill>
          <a:blip r:embed="rId3" cstate="print"/>
          <a:stretch>
            <a:fillRect/>
          </a:stretch>
        </p:blipFill>
        <p:spPr>
          <a:xfrm>
            <a:off x="971600" y="908720"/>
            <a:ext cx="2383465" cy="1833435"/>
          </a:xfrm>
          <a:prstGeom prst="rect">
            <a:avLst/>
          </a:prstGeom>
        </p:spPr>
      </p:pic>
    </p:spTree>
  </p:cSld>
  <p:clrMapOvr>
    <a:masterClrMapping/>
  </p:clrMapOvr>
  <p:transition advTm="4276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539552" y="4941168"/>
            <a:ext cx="2664296" cy="1368152"/>
          </a:xfrm>
        </p:spPr>
        <p:txBody>
          <a:bodyPr>
            <a:normAutofit/>
          </a:bodyPr>
          <a:lstStyle/>
          <a:p>
            <a:r>
              <a:rPr lang="en-US" dirty="0" err="1" smtClean="0">
                <a:solidFill>
                  <a:srgbClr val="FFC000"/>
                </a:solidFill>
              </a:rPr>
              <a:t>Rhombicuboctahedron</a:t>
            </a:r>
            <a:r>
              <a:rPr lang="en-US" dirty="0" smtClean="0">
                <a:solidFill>
                  <a:srgbClr val="FFC000"/>
                </a:solidFill>
              </a:rPr>
              <a:t> as published in </a:t>
            </a:r>
            <a:r>
              <a:rPr lang="en-US" dirty="0" err="1" smtClean="0">
                <a:solidFill>
                  <a:srgbClr val="FFC000"/>
                </a:solidFill>
              </a:rPr>
              <a:t>Pacioli's</a:t>
            </a:r>
            <a:r>
              <a:rPr lang="en-US" dirty="0" smtClean="0">
                <a:solidFill>
                  <a:srgbClr val="FFC000"/>
                </a:solidFill>
              </a:rPr>
              <a:t> </a:t>
            </a:r>
            <a:r>
              <a:rPr lang="en-US" i="1" dirty="0" smtClean="0">
                <a:solidFill>
                  <a:srgbClr val="FFC000"/>
                </a:solidFill>
              </a:rPr>
              <a:t>De </a:t>
            </a:r>
            <a:r>
              <a:rPr lang="en-US" i="1" dirty="0" err="1" smtClean="0">
                <a:solidFill>
                  <a:srgbClr val="FFC000"/>
                </a:solidFill>
              </a:rPr>
              <a:t>Divina</a:t>
            </a:r>
            <a:r>
              <a:rPr lang="en-US" i="1" dirty="0" smtClean="0">
                <a:solidFill>
                  <a:srgbClr val="FFC000"/>
                </a:solidFill>
              </a:rPr>
              <a:t> </a:t>
            </a:r>
            <a:r>
              <a:rPr lang="en-US" i="1" dirty="0" err="1" smtClean="0">
                <a:solidFill>
                  <a:srgbClr val="FFC000"/>
                </a:solidFill>
              </a:rPr>
              <a:t>Proportione</a:t>
            </a:r>
            <a:endParaRPr lang="ru-RU" dirty="0">
              <a:solidFill>
                <a:srgbClr val="FFC000"/>
              </a:solidFill>
            </a:endParaRPr>
          </a:p>
        </p:txBody>
      </p:sp>
      <p:sp>
        <p:nvSpPr>
          <p:cNvPr id="3" name="Заголовок 2"/>
          <p:cNvSpPr>
            <a:spLocks noGrp="1"/>
          </p:cNvSpPr>
          <p:nvPr>
            <p:ph type="title"/>
          </p:nvPr>
        </p:nvSpPr>
        <p:spPr/>
        <p:txBody>
          <a:bodyPr/>
          <a:lstStyle/>
          <a:p>
            <a:r>
              <a:rPr lang="en-US" dirty="0" smtClean="0"/>
              <a:t>           Science</a:t>
            </a:r>
            <a:endParaRPr lang="ru-RU" dirty="0"/>
          </a:p>
        </p:txBody>
      </p:sp>
      <p:pic>
        <p:nvPicPr>
          <p:cNvPr id="4" name="Рисунок 3" descr="220px-Da_Vinci_Vitruve_Luc_Viatour.jpg"/>
          <p:cNvPicPr>
            <a:picLocks noChangeAspect="1"/>
          </p:cNvPicPr>
          <p:nvPr/>
        </p:nvPicPr>
        <p:blipFill>
          <a:blip r:embed="rId2" cstate="print"/>
          <a:stretch>
            <a:fillRect/>
          </a:stretch>
        </p:blipFill>
        <p:spPr>
          <a:xfrm>
            <a:off x="3923927" y="1772816"/>
            <a:ext cx="2237351" cy="3040763"/>
          </a:xfrm>
          <a:prstGeom prst="rect">
            <a:avLst/>
          </a:prstGeom>
        </p:spPr>
      </p:pic>
      <p:pic>
        <p:nvPicPr>
          <p:cNvPr id="6" name="Рисунок 5" descr="220px-Da_Vinci_Studies_of_Embryos_Luc_Viatour.jpg"/>
          <p:cNvPicPr>
            <a:picLocks noChangeAspect="1"/>
          </p:cNvPicPr>
          <p:nvPr/>
        </p:nvPicPr>
        <p:blipFill>
          <a:blip r:embed="rId3" cstate="print"/>
          <a:stretch>
            <a:fillRect/>
          </a:stretch>
        </p:blipFill>
        <p:spPr>
          <a:xfrm>
            <a:off x="6948264" y="1772816"/>
            <a:ext cx="2022466" cy="2969348"/>
          </a:xfrm>
          <a:prstGeom prst="rect">
            <a:avLst/>
          </a:prstGeom>
        </p:spPr>
      </p:pic>
      <p:pic>
        <p:nvPicPr>
          <p:cNvPr id="7" name="Рисунок 6" descr="170px-Leonardo_polyhedra.png"/>
          <p:cNvPicPr>
            <a:picLocks noChangeAspect="1"/>
          </p:cNvPicPr>
          <p:nvPr/>
        </p:nvPicPr>
        <p:blipFill>
          <a:blip r:embed="rId4" cstate="print"/>
          <a:stretch>
            <a:fillRect/>
          </a:stretch>
        </p:blipFill>
        <p:spPr>
          <a:xfrm>
            <a:off x="827584" y="2132856"/>
            <a:ext cx="2159492" cy="2299224"/>
          </a:xfrm>
          <a:prstGeom prst="rect">
            <a:avLst/>
          </a:prstGeom>
        </p:spPr>
      </p:pic>
      <p:sp>
        <p:nvSpPr>
          <p:cNvPr id="8" name="Прямоугольник 7"/>
          <p:cNvSpPr/>
          <p:nvPr/>
        </p:nvSpPr>
        <p:spPr>
          <a:xfrm>
            <a:off x="6516216" y="4869160"/>
            <a:ext cx="2627784" cy="1477328"/>
          </a:xfrm>
          <a:prstGeom prst="rect">
            <a:avLst/>
          </a:prstGeom>
        </p:spPr>
        <p:txBody>
          <a:bodyPr wrap="square">
            <a:spAutoFit/>
          </a:bodyPr>
          <a:lstStyle/>
          <a:p>
            <a:r>
              <a:rPr lang="en-US" dirty="0">
                <a:solidFill>
                  <a:srgbClr val="FFC000"/>
                </a:solidFill>
              </a:rPr>
              <a:t>A page showing Leonardo's study of a </a:t>
            </a:r>
            <a:r>
              <a:rPr lang="en-US" dirty="0" err="1">
                <a:solidFill>
                  <a:srgbClr val="FFC000"/>
                </a:solidFill>
              </a:rPr>
              <a:t>foetus</a:t>
            </a:r>
            <a:r>
              <a:rPr lang="en-US" dirty="0">
                <a:solidFill>
                  <a:srgbClr val="FFC000"/>
                </a:solidFill>
              </a:rPr>
              <a:t> in the womb (c. 1510) Royal </a:t>
            </a:r>
            <a:r>
              <a:rPr lang="en-US" dirty="0" err="1">
                <a:solidFill>
                  <a:srgbClr val="FFC000"/>
                </a:solidFill>
              </a:rPr>
              <a:t>Library,Windsor</a:t>
            </a:r>
            <a:r>
              <a:rPr lang="en-US" dirty="0">
                <a:solidFill>
                  <a:srgbClr val="FFC000"/>
                </a:solidFill>
              </a:rPr>
              <a:t> Castle</a:t>
            </a:r>
            <a:endParaRPr lang="ru-RU" dirty="0">
              <a:solidFill>
                <a:srgbClr val="FFC000"/>
              </a:solidFill>
            </a:endParaRPr>
          </a:p>
        </p:txBody>
      </p:sp>
      <p:sp>
        <p:nvSpPr>
          <p:cNvPr id="9" name="Прямоугольник 8"/>
          <p:cNvSpPr/>
          <p:nvPr/>
        </p:nvSpPr>
        <p:spPr>
          <a:xfrm>
            <a:off x="3491879" y="5157192"/>
            <a:ext cx="2952329" cy="646331"/>
          </a:xfrm>
          <a:prstGeom prst="rect">
            <a:avLst/>
          </a:prstGeom>
        </p:spPr>
        <p:txBody>
          <a:bodyPr wrap="square">
            <a:spAutoFit/>
          </a:bodyPr>
          <a:lstStyle/>
          <a:p>
            <a:r>
              <a:rPr lang="en-US" dirty="0">
                <a:solidFill>
                  <a:srgbClr val="FFC000"/>
                </a:solidFill>
              </a:rPr>
              <a:t>The </a:t>
            </a:r>
            <a:r>
              <a:rPr lang="en-US" i="1" dirty="0" err="1">
                <a:solidFill>
                  <a:srgbClr val="FFC000"/>
                </a:solidFill>
              </a:rPr>
              <a:t>Vitruvian</a:t>
            </a:r>
            <a:r>
              <a:rPr lang="en-US" i="1" dirty="0">
                <a:solidFill>
                  <a:srgbClr val="FFC000"/>
                </a:solidFill>
              </a:rPr>
              <a:t> Man</a:t>
            </a:r>
            <a:r>
              <a:rPr lang="en-US" dirty="0">
                <a:solidFill>
                  <a:srgbClr val="FFC000"/>
                </a:solidFill>
              </a:rPr>
              <a:t> </a:t>
            </a:r>
            <a:r>
              <a:rPr lang="en-US" dirty="0" smtClean="0">
                <a:solidFill>
                  <a:srgbClr val="FFC000"/>
                </a:solidFill>
              </a:rPr>
              <a:t> </a:t>
            </a:r>
            <a:r>
              <a:rPr lang="en-US" dirty="0" err="1" smtClean="0">
                <a:solidFill>
                  <a:srgbClr val="FFC000"/>
                </a:solidFill>
              </a:rPr>
              <a:t>Accademia</a:t>
            </a:r>
            <a:r>
              <a:rPr lang="en-US" dirty="0">
                <a:solidFill>
                  <a:srgbClr val="FFC000"/>
                </a:solidFill>
              </a:rPr>
              <a:t>, Venice</a:t>
            </a:r>
            <a:endParaRPr lang="ru-RU" dirty="0">
              <a:solidFill>
                <a:srgbClr val="FFC000"/>
              </a:solidFill>
            </a:endParaRPr>
          </a:p>
        </p:txBody>
      </p:sp>
    </p:spTree>
  </p:cSld>
  <p:clrMapOvr>
    <a:masterClrMapping/>
  </p:clrMapOvr>
  <p:transition advTm="19094"/>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3707904" y="1351672"/>
            <a:ext cx="5112568" cy="4093552"/>
          </a:xfrm>
        </p:spPr>
        <p:txBody>
          <a:bodyPr>
            <a:normAutofit/>
          </a:bodyPr>
          <a:lstStyle/>
          <a:p>
            <a:r>
              <a:rPr lang="en-US" sz="2400" dirty="0" smtClean="0"/>
              <a:t>Leonardo's formal training in the anatomy of the human body began with his apprenticeship to Andrea del Verrocchio, his teacher insisting that all his pupils learn anatomy. As an artist, he quickly became master of </a:t>
            </a:r>
            <a:r>
              <a:rPr lang="en-US" sz="2400" i="1" dirty="0" smtClean="0"/>
              <a:t>topographic anatomy</a:t>
            </a:r>
            <a:r>
              <a:rPr lang="en-US" sz="2400" dirty="0" smtClean="0"/>
              <a:t>, drawing many studies of muscles, tendons and other visible anatomical features.</a:t>
            </a:r>
            <a:endParaRPr lang="ru-RU" sz="2400" dirty="0"/>
          </a:p>
        </p:txBody>
      </p:sp>
      <p:sp>
        <p:nvSpPr>
          <p:cNvPr id="3" name="Заголовок 2"/>
          <p:cNvSpPr>
            <a:spLocks noGrp="1"/>
          </p:cNvSpPr>
          <p:nvPr>
            <p:ph type="title"/>
          </p:nvPr>
        </p:nvSpPr>
        <p:spPr/>
        <p:txBody>
          <a:bodyPr/>
          <a:lstStyle/>
          <a:p>
            <a:r>
              <a:rPr lang="en-US" b="1" dirty="0" smtClean="0"/>
              <a:t>             Anatomy</a:t>
            </a:r>
            <a:br>
              <a:rPr lang="en-US" b="1" dirty="0" smtClean="0"/>
            </a:br>
            <a:endParaRPr lang="ru-RU" dirty="0"/>
          </a:p>
        </p:txBody>
      </p:sp>
      <p:pic>
        <p:nvPicPr>
          <p:cNvPr id="4" name="Рисунок 3" descr="220px-Studies_of_the_Arm_showing_the_Movements_made_by_the_Biceps.jpg"/>
          <p:cNvPicPr>
            <a:picLocks noChangeAspect="1"/>
          </p:cNvPicPr>
          <p:nvPr/>
        </p:nvPicPr>
        <p:blipFill>
          <a:blip r:embed="rId2" cstate="print"/>
          <a:stretch>
            <a:fillRect/>
          </a:stretch>
        </p:blipFill>
        <p:spPr>
          <a:xfrm>
            <a:off x="755576" y="1484784"/>
            <a:ext cx="2794000" cy="4076700"/>
          </a:xfrm>
          <a:prstGeom prst="rect">
            <a:avLst/>
          </a:prstGeom>
        </p:spPr>
      </p:pic>
      <p:sp>
        <p:nvSpPr>
          <p:cNvPr id="5" name="Прямоугольник 4"/>
          <p:cNvSpPr/>
          <p:nvPr/>
        </p:nvSpPr>
        <p:spPr>
          <a:xfrm>
            <a:off x="539552" y="5733256"/>
            <a:ext cx="3816424" cy="461665"/>
          </a:xfrm>
          <a:prstGeom prst="rect">
            <a:avLst/>
          </a:prstGeom>
        </p:spPr>
        <p:txBody>
          <a:bodyPr wrap="square">
            <a:spAutoFit/>
          </a:bodyPr>
          <a:lstStyle/>
          <a:p>
            <a:r>
              <a:rPr lang="en-US" sz="2400" dirty="0">
                <a:solidFill>
                  <a:srgbClr val="FFC000"/>
                </a:solidFill>
              </a:rPr>
              <a:t>Anatomical study of the arm</a:t>
            </a:r>
            <a:endParaRPr lang="ru-RU" sz="2400" dirty="0">
              <a:solidFill>
                <a:srgbClr val="FFC000"/>
              </a:solidFill>
            </a:endParaRPr>
          </a:p>
        </p:txBody>
      </p:sp>
    </p:spTree>
  </p:cSld>
  <p:clrMapOvr>
    <a:masterClrMapping/>
  </p:clrMapOvr>
  <p:transition advTm="40404"/>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827584" y="2420888"/>
            <a:ext cx="7465498" cy="977486"/>
          </a:xfrm>
        </p:spPr>
        <p:txBody>
          <a:bodyPr>
            <a:noAutofit/>
          </a:bodyPr>
          <a:lstStyle/>
          <a:p>
            <a:r>
              <a:rPr lang="en-US" sz="4000" dirty="0" smtClean="0">
                <a:latin typeface="Algerian" pitchFamily="82" charset="0"/>
              </a:rPr>
              <a:t>The presentation made by</a:t>
            </a:r>
          </a:p>
          <a:p>
            <a:endParaRPr lang="ru-RU" sz="4000" dirty="0"/>
          </a:p>
        </p:txBody>
      </p:sp>
      <p:sp>
        <p:nvSpPr>
          <p:cNvPr id="4" name="TextBox 3"/>
          <p:cNvSpPr txBox="1"/>
          <p:nvPr/>
        </p:nvSpPr>
        <p:spPr>
          <a:xfrm>
            <a:off x="1403648" y="3645024"/>
            <a:ext cx="7272808" cy="1015663"/>
          </a:xfrm>
          <a:prstGeom prst="rect">
            <a:avLst/>
          </a:prstGeom>
          <a:noFill/>
        </p:spPr>
        <p:txBody>
          <a:bodyPr wrap="square" rtlCol="0">
            <a:spAutoFit/>
          </a:bodyPr>
          <a:lstStyle/>
          <a:p>
            <a:r>
              <a:rPr lang="en-US" sz="6000" dirty="0" err="1" smtClean="0">
                <a:latin typeface="Old English Text MT" pitchFamily="66" charset="0"/>
              </a:rPr>
              <a:t>Zavazalsky</a:t>
            </a:r>
            <a:r>
              <a:rPr lang="en-US" sz="6000" dirty="0" smtClean="0">
                <a:latin typeface="Old English Text MT" pitchFamily="66" charset="0"/>
              </a:rPr>
              <a:t> </a:t>
            </a:r>
            <a:r>
              <a:rPr lang="en-US" sz="6000" dirty="0" err="1" smtClean="0">
                <a:latin typeface="Old English Text MT" pitchFamily="66" charset="0"/>
              </a:rPr>
              <a:t>Andrey</a:t>
            </a:r>
            <a:r>
              <a:rPr lang="en-US" sz="6000" dirty="0" smtClean="0">
                <a:latin typeface="Old English Text MT" pitchFamily="66" charset="0"/>
              </a:rPr>
              <a:t> </a:t>
            </a:r>
            <a:r>
              <a:rPr lang="en-US" sz="4000" dirty="0" smtClean="0">
                <a:latin typeface="Old English Text MT" pitchFamily="66" charset="0"/>
              </a:rPr>
              <a:t>1O a</a:t>
            </a:r>
            <a:endParaRPr lang="ru-RU" sz="4000" dirty="0"/>
          </a:p>
        </p:txBody>
      </p:sp>
    </p:spTree>
  </p:cSld>
  <p:clrMapOvr>
    <a:masterClrMapping/>
  </p:clrMapOvr>
  <p:transition advTm="6599"/>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125</TotalTime>
  <Words>282</Words>
  <Application>Microsoft Office PowerPoint</Application>
  <PresentationFormat>Экран (4:3)</PresentationFormat>
  <Paragraphs>32</Paragraphs>
  <Slides>9</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Метро</vt:lpstr>
      <vt:lpstr>Leonardo da Vinci </vt:lpstr>
      <vt:lpstr>Слайд 2</vt:lpstr>
      <vt:lpstr>Early painting works</vt:lpstr>
      <vt:lpstr>Paintings of the 1480s </vt:lpstr>
      <vt:lpstr>Paintings of the 1490s </vt:lpstr>
      <vt:lpstr>Paintings of the 1500s </vt:lpstr>
      <vt:lpstr>           Science</vt:lpstr>
      <vt:lpstr>             Anatomy </vt:lpstr>
      <vt:lpstr>Слайд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Leonardo da Vinci</dc:title>
  <dc:creator>Пользователь Windows</dc:creator>
  <cp:lastModifiedBy>Пользователь Windows</cp:lastModifiedBy>
  <cp:revision>15</cp:revision>
  <dcterms:created xsi:type="dcterms:W3CDTF">2011-10-09T06:11:52Z</dcterms:created>
  <dcterms:modified xsi:type="dcterms:W3CDTF">2011-10-09T14:29:16Z</dcterms:modified>
</cp:coreProperties>
</file>