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933F-BB53-4747-8D8B-E1E8EB8A4337}" type="datetimeFigureOut">
              <a:rPr lang="ru-RU" smtClean="0"/>
              <a:pPr/>
              <a:t>01.11.2014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D7478-61DD-4379-A3BF-8E3B3C8E1C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933F-BB53-4747-8D8B-E1E8EB8A4337}" type="datetimeFigureOut">
              <a:rPr lang="ru-RU" smtClean="0"/>
              <a:pPr/>
              <a:t>01.11.2014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D7478-61DD-4379-A3BF-8E3B3C8E1C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933F-BB53-4747-8D8B-E1E8EB8A4337}" type="datetimeFigureOut">
              <a:rPr lang="ru-RU" smtClean="0"/>
              <a:pPr/>
              <a:t>01.11.2014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D7478-61DD-4379-A3BF-8E3B3C8E1C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933F-BB53-4747-8D8B-E1E8EB8A4337}" type="datetimeFigureOut">
              <a:rPr lang="ru-RU" smtClean="0"/>
              <a:pPr/>
              <a:t>01.11.2014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D7478-61DD-4379-A3BF-8E3B3C8E1C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933F-BB53-4747-8D8B-E1E8EB8A4337}" type="datetimeFigureOut">
              <a:rPr lang="ru-RU" smtClean="0"/>
              <a:pPr/>
              <a:t>01.11.2014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D7478-61DD-4379-A3BF-8E3B3C8E1C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933F-BB53-4747-8D8B-E1E8EB8A4337}" type="datetimeFigureOut">
              <a:rPr lang="ru-RU" smtClean="0"/>
              <a:pPr/>
              <a:t>01.11.2014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D7478-61DD-4379-A3BF-8E3B3C8E1C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933F-BB53-4747-8D8B-E1E8EB8A4337}" type="datetimeFigureOut">
              <a:rPr lang="ru-RU" smtClean="0"/>
              <a:pPr/>
              <a:t>01.11.2014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D7478-61DD-4379-A3BF-8E3B3C8E1C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933F-BB53-4747-8D8B-E1E8EB8A4337}" type="datetimeFigureOut">
              <a:rPr lang="ru-RU" smtClean="0"/>
              <a:pPr/>
              <a:t>01.11.2014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D7478-61DD-4379-A3BF-8E3B3C8E1C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933F-BB53-4747-8D8B-E1E8EB8A4337}" type="datetimeFigureOut">
              <a:rPr lang="ru-RU" smtClean="0"/>
              <a:pPr/>
              <a:t>01.11.2014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D7478-61DD-4379-A3BF-8E3B3C8E1C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933F-BB53-4747-8D8B-E1E8EB8A4337}" type="datetimeFigureOut">
              <a:rPr lang="ru-RU" smtClean="0"/>
              <a:pPr/>
              <a:t>01.11.2014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D7478-61DD-4379-A3BF-8E3B3C8E1C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933F-BB53-4747-8D8B-E1E8EB8A4337}" type="datetimeFigureOut">
              <a:rPr lang="ru-RU" smtClean="0"/>
              <a:pPr/>
              <a:t>01.11.2014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D7478-61DD-4379-A3BF-8E3B3C8E1C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5933F-BB53-4747-8D8B-E1E8EB8A4337}" type="datetimeFigureOut">
              <a:rPr lang="ru-RU" smtClean="0"/>
              <a:pPr/>
              <a:t>01.11.2014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D7478-61DD-4379-A3BF-8E3B3C8E1C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N:\&#1084;&#1091;&#1079;&#1099;&#1082;&#1072;\The%20Composition%20of%20Russian%20Folk%20Orchestra%20Churkin%20V\&#1056;&#1091;&#1089;&#1089;&#1082;&#1080;&#1077;%20&#1043;&#1091;&#1089;&#1083;&#1080;%20-%20'&#1058;&#1088;&#1080;%20&#1075;&#1086;&#1088;&#1099;'%20%20&#1092;&#1088;&#1072;&#1075;&#1084;&#1077;&#1085;&#1090;%20&#1073;&#1099;&#1083;&#1080;&#1085;&#1099;.mp3" TargetMode="Externa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N:\&#1084;&#1091;&#1079;&#1099;&#1082;&#1072;\The%20Composition%20of%20Russian%20Folk%20Orchestra%20Churkin%20V\&#1041;&#1072;&#1083;&#1072;&#1083;&#1072;&#1081;&#1082;&#1072;%20&#1056;&#1091;&#1089;&#1089;&#1082;&#1072;&#1103;%20&#1082;&#1088;&#1072;&#1089;&#1080;&#1074;&#1072;&#1103;%20-%20&#1057;&#1074;&#1077;&#1090;&#1080;&#1090;%20&#1084;&#1077;&#1089;&#1103;&#1094;.mp3" TargetMode="Externa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N:\&#1084;&#1091;&#1079;&#1099;&#1082;&#1072;\The%20Composition%20of%20Russian%20Folk%20Orchestra%20Churkin%20V\&#1051;&#1091;&#1082;&#1080;&#1085;%20-%20&#1050;&#1072;&#1088;&#1084;&#1077;&#1085;.%20&#1044;&#1086;&#1084;&#1088;&#1072;.mp3" TargetMode="External"/><Relationship Id="rId5" Type="http://schemas.openxmlformats.org/officeDocument/2006/relationships/hyperlink" Target="rrrr.avi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N:\&#1084;&#1091;&#1079;&#1099;&#1082;&#1072;\The%20Composition%20of%20Russian%20Folk%20Orchestra%20Churkin%20V\&#1069;&#1085;&#1085;&#1080;&#1086;%20&#1052;&#1072;&#1088;&#1088;&#1080;&#1082;&#1086;&#1085;&#1101;%20-%20&#1054;&#1076;&#1080;&#1085;&#1086;&#1082;&#1072;&#1103;%20&#1057;&#1074;&#1080;&#1088;&#1077;&#1083;&#1100;.mp3" TargetMode="External"/><Relationship Id="rId1" Type="http://schemas.openxmlformats.org/officeDocument/2006/relationships/audio" Target="file:///N:\&#1084;&#1091;&#1079;&#1099;&#1082;&#1072;\The%20Composition%20of%20Russian%20Folk%20Orchestra%20Churkin%20V\&#1089;&#1074;&#1080;&#1088;&#1077;&#1083;&#1100;%20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N:\&#1084;&#1091;&#1079;&#1099;&#1082;&#1072;\The%20Composition%20of%20Russian%20Folk%20Orchestra%20Churkin%20V\&#1075;.&#1089;&#1074;&#1080;&#1088;&#1080;&#1076;&#1086;&#1074;%20-%20&#1084;&#1077;&#1090;&#1077;&#1083;&#1100;%20(&#1072;&#1082;&#1082;&#1086;&#1088;&#1076;&#1077;&#1086;&#1085;).mp3" TargetMode="External"/><Relationship Id="rId5" Type="http://schemas.openxmlformats.org/officeDocument/2006/relationships/hyperlink" Target="2222.avi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N:\&#1084;&#1091;&#1079;&#1099;&#1082;&#1072;\The%20Composition%20of%20Russian%20Folk%20Orchestra%20Churkin%20V\&#1056;&#1091;&#1089;&#1089;&#1082;&#1080;&#1081;%20&#1085;&#1072;&#1088;&#1086;&#1076;&#1085;&#1099;&#1081;%20&#1086;&#1088;&#1082;&#1077;&#1089;&#1090;&#1088;%20&#1093;&#1086;&#1088;&#1072;%20&#1080;&#1084;&#1077;&#1085;&#1080;%20&#1055;&#1103;&#1090;&#1085;&#1080;&#1094;&#1082;&#1086;&#1075;&#1086;%20-%20&#1056;&#1091;&#1089;&#1089;&#1082;&#1072;&#1103;%20&#1087;&#1086;&#1083;&#1100;&#1082;&#1072;.mp3" TargetMode="External"/><Relationship Id="rId5" Type="http://schemas.openxmlformats.org/officeDocument/2006/relationships/hyperlink" Target="&#1048;&#1075;&#1086;&#1088;&#1100;%20&#1056;&#1072;&#1089;&#1090;&#1077;&#1088;&#1103;&#1077;&#1074;,%20&#1080;&#1075;&#1088;&#1072;&#1077;&#1090;%20&#1085;&#1072;%20&#1075;&#1072;&#1088;&#1084;&#1086;&#1096;&#1082;&#1077;%20&#1080;%20&#1083;&#1086;&#1078;&#1082;&#1077;..mp4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772400" cy="1470025"/>
          </a:xfrm>
          <a:noFill/>
          <a:ln>
            <a:noFill/>
          </a:ln>
          <a:effectLst>
            <a:outerShdw dist="76200" dir="10800000" algn="t" rotWithShape="0">
              <a:schemeClr val="bg1"/>
            </a:outerShdw>
          </a:effectLst>
        </p:spPr>
        <p:txBody>
          <a:bodyPr>
            <a:normAutofit fontScale="90000"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sewood Std Regular" pitchFamily="82" charset="0"/>
              </a:rPr>
              <a:t/>
            </a:r>
            <a:b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sewood Std Regular" pitchFamily="82" charset="0"/>
              </a:rPr>
            </a:br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The composition of Russian Folk Orchestra</a:t>
            </a:r>
            <a:b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</a:br>
            <a:r>
              <a:rPr lang="en-US" i="1" dirty="0" smtClean="0">
                <a:latin typeface="Rosewood Std Regular" pitchFamily="82" charset="0"/>
              </a:rPr>
              <a:t/>
            </a:r>
            <a:br>
              <a:rPr lang="en-US" i="1" dirty="0" smtClean="0">
                <a:latin typeface="Rosewood Std Regular" pitchFamily="82" charset="0"/>
              </a:rPr>
            </a:br>
            <a:endParaRPr lang="ru-RU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76056" y="5661248"/>
            <a:ext cx="4456584" cy="1196752"/>
          </a:xfrm>
          <a:effectLst>
            <a:outerShdw blurRad="25400" dist="38100" dir="10800000" algn="r" rotWithShape="0">
              <a:schemeClr val="bg1"/>
            </a:outerShdw>
          </a:effectLst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latin typeface="Arial Black" pitchFamily="34" charset="0"/>
              </a:rPr>
              <a:t>S. Petersburg, October 2013</a:t>
            </a:r>
            <a:endParaRPr lang="ru-RU" dirty="0">
              <a:ln w="12700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Andrej\Desktop\orchest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060848"/>
            <a:ext cx="5715000" cy="309562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50000" sy="5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25400" dist="76200" algn="l" rotWithShape="0">
              <a:schemeClr val="bg1">
                <a:alpha val="96000"/>
              </a:schemeClr>
            </a:outerShdw>
          </a:effectLst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Russian folk orchestra includes 6 main groups of instruments </a:t>
            </a:r>
            <a:endParaRPr lang="ru-RU" sz="6000" b="1" dirty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cs typeface="Aharoni" pitchFamily="2" charset="-79"/>
              </a:rPr>
              <a:t>5. </a:t>
            </a:r>
          </a:p>
          <a:p>
            <a:pPr algn="ctr">
              <a:buNone/>
            </a:pPr>
            <a:r>
              <a:rPr lang="en-US" b="1" dirty="0" err="1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cs typeface="Aharoni" pitchFamily="2" charset="-79"/>
              </a:rPr>
              <a:t>Gusli</a:t>
            </a:r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cs typeface="Aharoni" pitchFamily="2" charset="-79"/>
              </a:rPr>
              <a:t> </a:t>
            </a:r>
          </a:p>
          <a:p>
            <a:pPr>
              <a:buNone/>
            </a:pPr>
            <a:r>
              <a:rPr lang="en-US" b="1" dirty="0" err="1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Gusli</a:t>
            </a:r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- a stringed musical instrument that is common in Russia. It is the most ancient Russian stringed musical instrument.</a:t>
            </a:r>
            <a:endParaRPr lang="en-US" b="1" dirty="0" smtClean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  <a:cs typeface="Aharoni" pitchFamily="2" charset="-79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84368" y="548680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sz="6600" b="1" dirty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gus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4242048"/>
            <a:ext cx="3487936" cy="2615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61967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cs typeface="Aharoni" pitchFamily="2" charset="-79"/>
              </a:rPr>
              <a:t>5. </a:t>
            </a:r>
            <a:b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cs typeface="Aharoni" pitchFamily="2" charset="-79"/>
              </a:rPr>
            </a:br>
            <a:r>
              <a:rPr lang="en-US" b="1" dirty="0" err="1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cs typeface="Aharoni" pitchFamily="2" charset="-79"/>
              </a:rPr>
              <a:t>Gusli</a:t>
            </a:r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cs typeface="Aharoni" pitchFamily="2" charset="-79"/>
              </a:rPr>
              <a:t> </a:t>
            </a:r>
            <a:b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cs typeface="Aharoni" pitchFamily="2" charset="-79"/>
              </a:rPr>
            </a:br>
            <a:endParaRPr lang="ru-RU" dirty="0"/>
          </a:p>
        </p:txBody>
      </p:sp>
      <p:pic>
        <p:nvPicPr>
          <p:cNvPr id="4" name="Русские Гусли - 'Три горы'  фрагмент былины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15616" y="508518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4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50000" sy="5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25400" dist="76200" algn="l" rotWithShape="0">
              <a:schemeClr val="bg1">
                <a:alpha val="96000"/>
              </a:schemeClr>
            </a:outerShdw>
          </a:effectLst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Russian folk orchestra includes 6 main groups of instruments </a:t>
            </a:r>
            <a:endParaRPr lang="ru-RU" sz="6000" b="1" dirty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cs typeface="Aharoni" pitchFamily="2" charset="-79"/>
              </a:rPr>
              <a:t>6</a:t>
            </a:r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cs typeface="Aharoni" pitchFamily="2" charset="-79"/>
              </a:rPr>
              <a:t>.</a:t>
            </a:r>
          </a:p>
          <a:p>
            <a:pPr algn="ctr">
              <a:buNone/>
            </a:pPr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cs typeface="Aharoni" pitchFamily="2" charset="-79"/>
              </a:rPr>
              <a:t>Balalaika</a:t>
            </a:r>
          </a:p>
          <a:p>
            <a:pPr>
              <a:buNone/>
            </a:pPr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Balalaika - Russian national three-stringed plucked musical instrument</a:t>
            </a:r>
            <a:endParaRPr lang="en-US" b="1" dirty="0" smtClean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  <a:cs typeface="Aharoni" pitchFamily="2" charset="-79"/>
            </a:endParaRPr>
          </a:p>
          <a:p>
            <a:pPr algn="ctr">
              <a:buNone/>
            </a:pPr>
            <a:endParaRPr lang="en-US" b="1" dirty="0" smtClean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  <a:cs typeface="Aharoni" pitchFamily="2" charset="-79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84368" y="548680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sz="6600" b="1" dirty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balalaika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78904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6.</a:t>
            </a:r>
            <a:b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Balalaika</a:t>
            </a:r>
            <a:endParaRPr lang="ru-RU" dirty="0">
              <a:ln w="12700">
                <a:solidFill>
                  <a:schemeClr val="bg1"/>
                </a:solidFill>
                <a:prstDash val="solid"/>
              </a:ln>
              <a:cs typeface="Aharoni" pitchFamily="2" charset="-79"/>
            </a:endParaRPr>
          </a:p>
        </p:txBody>
      </p:sp>
      <p:pic>
        <p:nvPicPr>
          <p:cNvPr id="4" name="Балалайка Русская красивая - Светит меся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03648" y="5229200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0152" y="587727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  <a:effectLst>
            <a:outerShdw blurRad="127000" dist="139700" dir="5400000" algn="t" rotWithShape="0">
              <a:prstClr val="black">
                <a:alpha val="52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 err="1" smtClean="0">
                <a:latin typeface="Rosewood Std Regular" pitchFamily="82" charset="0"/>
              </a:rPr>
              <a:t>Churkin</a:t>
            </a:r>
            <a:r>
              <a:rPr lang="en-US" dirty="0" smtClean="0">
                <a:latin typeface="Rosewood Std Regular" pitchFamily="82" charset="0"/>
              </a:rPr>
              <a:t> </a:t>
            </a:r>
            <a:r>
              <a:rPr lang="en-US" dirty="0" smtClean="0">
                <a:latin typeface="Rosewood Std Regular" pitchFamily="82" charset="0"/>
              </a:rPr>
              <a:t>Vladimir</a:t>
            </a:r>
            <a:r>
              <a:rPr lang="en-US" dirty="0" smtClean="0">
                <a:latin typeface="Rosewood Std Regular" pitchFamily="82" charset="0"/>
              </a:rPr>
              <a:t/>
            </a:r>
            <a:br>
              <a:rPr lang="en-US" dirty="0" smtClean="0">
                <a:latin typeface="Rosewood Std Regular" pitchFamily="82" charset="0"/>
              </a:rPr>
            </a:br>
            <a:r>
              <a:rPr lang="en-US" dirty="0">
                <a:latin typeface="Rosewood Std Regular" pitchFamily="82" charset="0"/>
              </a:rPr>
              <a:t/>
            </a:r>
            <a:br>
              <a:rPr lang="en-US" dirty="0">
                <a:latin typeface="Rosewood Std Regular" pitchFamily="82" charset="0"/>
              </a:rPr>
            </a:br>
            <a:r>
              <a:rPr lang="en-US" dirty="0" smtClean="0">
                <a:latin typeface="Rosewood Std Regular" pitchFamily="82" charset="0"/>
              </a:rPr>
              <a:t>Grade </a:t>
            </a:r>
            <a:r>
              <a:rPr lang="en-US" dirty="0" smtClean="0">
                <a:latin typeface="Rosewood Std Regular" pitchFamily="82" charset="0"/>
              </a:rPr>
              <a:t>11a</a:t>
            </a:r>
            <a:r>
              <a:rPr lang="en-US" dirty="0" smtClean="0">
                <a:latin typeface="Rosewood Std Regular" pitchFamily="82" charset="0"/>
              </a:rPr>
              <a:t/>
            </a:r>
            <a:br>
              <a:rPr lang="en-US" dirty="0" smtClean="0">
                <a:latin typeface="Rosewood Std Regular" pitchFamily="82" charset="0"/>
              </a:rPr>
            </a:br>
            <a:r>
              <a:rPr lang="en-US" dirty="0">
                <a:latin typeface="Rosewood Std Regular" pitchFamily="82" charset="0"/>
              </a:rPr>
              <a:t/>
            </a:r>
            <a:br>
              <a:rPr lang="en-US" dirty="0">
                <a:latin typeface="Rosewood Std Regular" pitchFamily="82" charset="0"/>
              </a:rPr>
            </a:br>
            <a:r>
              <a:rPr lang="en-US" dirty="0" smtClean="0">
                <a:latin typeface="Rosewood Std Regular" pitchFamily="82" charset="0"/>
              </a:rPr>
              <a:t>Thanks for </a:t>
            </a:r>
            <a:r>
              <a:rPr lang="en-US" dirty="0" smtClean="0">
                <a:latin typeface="Rosewood Std Regular" pitchFamily="82" charset="0"/>
              </a:rPr>
              <a:t>watching! 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50000" sy="5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25400" dist="76200" algn="l" rotWithShape="0">
              <a:schemeClr val="bg1">
                <a:alpha val="96000"/>
              </a:schemeClr>
            </a:outerShdw>
          </a:effectLst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Russian folk orchestra includes 6 main groups of instruments </a:t>
            </a:r>
            <a:endParaRPr lang="ru-RU" sz="6000" b="1" dirty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cs typeface="Aharoni" pitchFamily="2" charset="-79"/>
              </a:rPr>
              <a:t>1.</a:t>
            </a:r>
            <a:endParaRPr lang="en-US" b="1" dirty="0" smtClean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  <a:cs typeface="Aharoni" pitchFamily="2" charset="-79"/>
            </a:endParaRPr>
          </a:p>
          <a:p>
            <a:pPr algn="ctr">
              <a:buNone/>
            </a:pPr>
            <a:r>
              <a:rPr lang="en-US" b="1" dirty="0" err="1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cs typeface="Aharoni" pitchFamily="2" charset="-79"/>
              </a:rPr>
              <a:t>Domras</a:t>
            </a:r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cs typeface="Aharoni" pitchFamily="2" charset="-79"/>
              </a:rPr>
              <a:t>.</a:t>
            </a:r>
            <a:endParaRPr lang="ru-RU" b="1" dirty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  <a:cs typeface="Aharoni" pitchFamily="2" charset="-79"/>
            </a:endParaRPr>
          </a:p>
          <a:p>
            <a:pPr>
              <a:buNone/>
            </a:pPr>
            <a:r>
              <a:rPr lang="en-US" b="1" dirty="0" err="1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Domra</a:t>
            </a:r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</a:t>
            </a:r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– a Russian </a:t>
            </a:r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folk stringed musical instrument with three or four strings. Used to produce sound pick.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84368" y="548680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600" b="1" dirty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Domra</a:t>
            </a:r>
            <a:endParaRPr lang="ru-RU" b="1" dirty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301208"/>
            <a:ext cx="3826768" cy="1296144"/>
          </a:xfrm>
        </p:spPr>
        <p:txBody>
          <a:bodyPr/>
          <a:lstStyle/>
          <a:p>
            <a:pPr>
              <a:buNone/>
            </a:pPr>
            <a:r>
              <a:rPr lang="en-US" b="1" dirty="0" err="1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Luckin</a:t>
            </a:r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Karmen.Domra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Лукин - Кармен. Дом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576" y="4077072"/>
            <a:ext cx="304800" cy="304800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 rot="10800000">
            <a:off x="611560" y="4581128"/>
            <a:ext cx="50405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5" action="ppaction://hlinkfile"/>
          </p:cNvPr>
          <p:cNvSpPr/>
          <p:nvPr/>
        </p:nvSpPr>
        <p:spPr>
          <a:xfrm>
            <a:off x="6660232" y="4653136"/>
            <a:ext cx="158417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156176" y="5589240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A.Tsygankov</a:t>
            </a:r>
            <a:r>
              <a:rPr lang="en-US" sz="2000" b="1" dirty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.</a:t>
            </a:r>
            <a:r>
              <a:rPr lang="en-US" sz="20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“March </a:t>
            </a:r>
            <a:r>
              <a:rPr lang="en-US" sz="2000" b="1" dirty="0" err="1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Dando</a:t>
            </a:r>
            <a:r>
              <a:rPr lang="en-US" sz="20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”</a:t>
            </a:r>
            <a:endParaRPr lang="ru-RU" sz="2000" b="1" dirty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5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50000" sy="5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25400" dist="76200" algn="l" rotWithShape="0">
              <a:schemeClr val="bg1">
                <a:alpha val="96000"/>
              </a:schemeClr>
            </a:outerShdw>
          </a:effectLst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Russian folk orchestra includes 6 main groups of instruments </a:t>
            </a:r>
            <a:endParaRPr lang="ru-RU" sz="6000" b="1" dirty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cs typeface="Aharoni" pitchFamily="2" charset="-79"/>
              </a:rPr>
              <a:t>2.</a:t>
            </a:r>
          </a:p>
          <a:p>
            <a:pPr algn="ctr">
              <a:buNone/>
            </a:pPr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Winds</a:t>
            </a:r>
          </a:p>
          <a:p>
            <a:pPr algn="ctr">
              <a:buNone/>
            </a:pPr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One of them – The Pipe</a:t>
            </a:r>
          </a:p>
          <a:p>
            <a:pPr>
              <a:buNone/>
            </a:pPr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The Pipe – an ancient wind </a:t>
            </a:r>
            <a:r>
              <a:rPr lang="en-US" b="1" dirty="0" err="1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instrument,a</a:t>
            </a:r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sort of longitudinal flutes.</a:t>
            </a:r>
          </a:p>
          <a:p>
            <a:pPr>
              <a:buNone/>
            </a:pPr>
            <a:endParaRPr lang="en-US" b="1" dirty="0" smtClean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  <a:cs typeface="Aharoni" pitchFamily="2" charset="-79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84368" y="548680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sz="6600" b="1" dirty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1289318034_svir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077072"/>
            <a:ext cx="3793604" cy="2529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2700">
                  <a:solidFill>
                    <a:schemeClr val="bg1"/>
                  </a:solidFill>
                  <a:prstDash val="solid"/>
                </a:ln>
                <a:latin typeface="Impact" pitchFamily="34" charset="0"/>
              </a:rPr>
              <a:t>2. The Pipe</a:t>
            </a:r>
            <a:endParaRPr lang="ru-RU" dirty="0">
              <a:ln w="12700">
                <a:solidFill>
                  <a:schemeClr val="bg1"/>
                </a:solidFill>
                <a:prstDash val="solid"/>
              </a:ln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5157192"/>
            <a:ext cx="3744416" cy="141277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err="1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Ennio</a:t>
            </a:r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Morricone</a:t>
            </a:r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-</a:t>
            </a:r>
          </a:p>
          <a:p>
            <a:pPr algn="ctr">
              <a:buNone/>
            </a:pPr>
            <a:r>
              <a:rPr lang="en-US" b="1" dirty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lonely shepherd. </a:t>
            </a:r>
          </a:p>
          <a:p>
            <a:pPr algn="r">
              <a:buNone/>
            </a:pPr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(it is not Russian folk pipe, but still beautiful)</a:t>
            </a:r>
            <a:endParaRPr lang="en-US" dirty="0" smtClean="0">
              <a:ln w="12700">
                <a:solidFill>
                  <a:schemeClr val="bg1"/>
                </a:solidFill>
                <a:prstDash val="solid"/>
              </a:ln>
              <a:latin typeface="Impact" pitchFamily="34" charset="0"/>
            </a:endParaRPr>
          </a:p>
          <a:p>
            <a:pPr algn="r">
              <a:buNone/>
            </a:pPr>
            <a:endParaRPr lang="ru-RU" b="1" dirty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5" name="свирель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763688" y="4797152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5229200"/>
            <a:ext cx="3275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  <a:p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NAONIR them. </a:t>
            </a:r>
            <a:r>
              <a:rPr lang="en-US" b="1" dirty="0" err="1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Osipov</a:t>
            </a:r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, conductor Nikolai Kalinin, S. </a:t>
            </a:r>
            <a:r>
              <a:rPr lang="en-US" b="1" dirty="0" err="1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Butushin</a:t>
            </a:r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soloist (flute)</a:t>
            </a:r>
            <a:endParaRPr lang="en-US" b="1" dirty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8" name="Эннио Марриконэ - Одинокая Свирель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6372200" y="47971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7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50000" sy="5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25400" dist="76200" algn="l" rotWithShape="0">
              <a:schemeClr val="bg1">
                <a:alpha val="96000"/>
              </a:schemeClr>
            </a:outerShdw>
          </a:effectLst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Russian folk orchestra includes 6 main groups of instruments </a:t>
            </a:r>
            <a:endParaRPr lang="ru-RU" sz="6000" b="1" dirty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cs typeface="Aharoni" pitchFamily="2" charset="-79"/>
              </a:rPr>
              <a:t>3.</a:t>
            </a:r>
          </a:p>
          <a:p>
            <a:pPr algn="ctr">
              <a:buNone/>
            </a:pPr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cs typeface="Aharoni" pitchFamily="2" charset="-79"/>
              </a:rPr>
              <a:t>Orchestral Harmonicas</a:t>
            </a:r>
          </a:p>
          <a:p>
            <a:pPr algn="ctr">
              <a:buNone/>
            </a:pPr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cs typeface="Aharoni" pitchFamily="2" charset="-79"/>
              </a:rPr>
              <a:t>(Accordions)</a:t>
            </a:r>
          </a:p>
          <a:p>
            <a:pPr>
              <a:buNone/>
            </a:pPr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Accordion - reed keyboard-pneumatic instrument.</a:t>
            </a:r>
          </a:p>
          <a:p>
            <a:pPr algn="ctr">
              <a:buNone/>
            </a:pPr>
            <a:endParaRPr lang="en-US" b="1" dirty="0" smtClean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84368" y="548680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sz="6600" b="1" dirty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ej247z6k7xqx-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4864" y="4120006"/>
            <a:ext cx="3129136" cy="2737994"/>
          </a:xfrm>
          <a:prstGeom prst="rect">
            <a:avLst/>
          </a:prstGeom>
        </p:spPr>
      </p:pic>
      <p:pic>
        <p:nvPicPr>
          <p:cNvPr id="6" name="Рисунок 5" descr="Кто-придумал-аккордео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422651"/>
            <a:ext cx="3658250" cy="2435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  <a:t>3.</a:t>
            </a:r>
            <a:br>
              <a:rPr lang="en-US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</a:br>
            <a:r>
              <a:rPr lang="en-US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  <a:t>Accordion</a:t>
            </a:r>
            <a:br>
              <a:rPr lang="en-US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</a:br>
            <a:r>
              <a:rPr lang="en-US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  <a:t>(Harmonic)</a:t>
            </a:r>
            <a:endParaRPr lang="ru-RU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110536"/>
            <a:ext cx="4788024" cy="747464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G.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Sviridov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- the snowstorm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4" name="г.свиридов - метель (аккордеон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99592" y="5805264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0072" y="5780782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A.Vivaldi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– Seasons(winter).</a:t>
            </a:r>
            <a:endParaRPr lang="ru-RU" sz="3200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6" name="Прямоугольник 5">
            <a:hlinkClick r:id="rId5" action="ppaction://hlinkfile"/>
          </p:cNvPr>
          <p:cNvSpPr/>
          <p:nvPr/>
        </p:nvSpPr>
        <p:spPr>
          <a:xfrm>
            <a:off x="5940152" y="4869160"/>
            <a:ext cx="194421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4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50000" sy="5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25400" dist="76200" algn="l" rotWithShape="0">
              <a:schemeClr val="bg1">
                <a:alpha val="96000"/>
              </a:schemeClr>
            </a:outerShdw>
          </a:effectLst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Russian folk orchestra includes 6 main groups of instruments </a:t>
            </a:r>
            <a:endParaRPr lang="ru-RU" sz="6000" b="1" dirty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cs typeface="Aharoni" pitchFamily="2" charset="-79"/>
              </a:rPr>
              <a:t>4.</a:t>
            </a:r>
          </a:p>
          <a:p>
            <a:pPr algn="ctr">
              <a:buNone/>
            </a:pPr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Percussion musical instruments.</a:t>
            </a:r>
          </a:p>
          <a:p>
            <a:pPr algn="ctr">
              <a:buNone/>
            </a:pPr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One of them are spoons and I’ll tell you about it.</a:t>
            </a:r>
          </a:p>
          <a:p>
            <a:pPr algn="ctr">
              <a:buNone/>
            </a:pPr>
            <a:endParaRPr lang="en-US" b="1" dirty="0" smtClean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  <a:cs typeface="Aharoni" pitchFamily="2" charset="-79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84368" y="548680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sz="6600" b="1" dirty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arm990049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81375"/>
            <a:ext cx="4762500" cy="3476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0032" y="3429000"/>
            <a:ext cx="360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cs typeface="Aharoni" pitchFamily="2" charset="-79"/>
              </a:rPr>
              <a:t>Wooden spoons are used in the Slavic tradition as a musical instrument. Slot 3 is set to 5 trays, sometimes different sizes.</a:t>
            </a:r>
            <a:endParaRPr lang="ru-RU" sz="3200" b="1" dirty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4.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Spoons</a:t>
            </a:r>
            <a:endParaRPr lang="ru-RU" dirty="0"/>
          </a:p>
        </p:txBody>
      </p:sp>
      <p:pic>
        <p:nvPicPr>
          <p:cNvPr id="4" name="Русский народный оркестр хора имени Пятницкого - Русская польк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15616" y="5373216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21288"/>
            <a:ext cx="341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Impact" pitchFamily="34" charset="0"/>
              </a:rPr>
              <a:t>Russian Folk Orchestra </a:t>
            </a:r>
            <a:r>
              <a:rPr lang="en-US" dirty="0" err="1" smtClean="0">
                <a:latin typeface="Impact" pitchFamily="34" charset="0"/>
              </a:rPr>
              <a:t>Pyatnitsky</a:t>
            </a:r>
            <a:r>
              <a:rPr lang="en-US" dirty="0" smtClean="0">
                <a:latin typeface="Impact" pitchFamily="34" charset="0"/>
              </a:rPr>
              <a:t> Choir - Russian Polka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7" name="Прямоугольник 6">
            <a:hlinkClick r:id="rId5" action="ppaction://hlinkfile"/>
          </p:cNvPr>
          <p:cNvSpPr/>
          <p:nvPr/>
        </p:nvSpPr>
        <p:spPr>
          <a:xfrm>
            <a:off x="5580112" y="4869160"/>
            <a:ext cx="24482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364088" y="566124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Igor </a:t>
            </a:r>
            <a:r>
              <a:rPr lang="en-US" sz="2400" b="1" dirty="0" err="1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Rasteryaev</a:t>
            </a:r>
            <a:r>
              <a:rPr lang="en-US" sz="24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plays.</a:t>
            </a:r>
            <a:endParaRPr lang="ru-RU" sz="2400" b="1" dirty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283</Words>
  <Application>Microsoft Office PowerPoint</Application>
  <PresentationFormat>Экран (4:3)</PresentationFormat>
  <Paragraphs>53</Paragraphs>
  <Slides>14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The composition of Russian Folk Orchestra  </vt:lpstr>
      <vt:lpstr>Russian folk orchestra includes 6 main groups of instruments </vt:lpstr>
      <vt:lpstr>Domra</vt:lpstr>
      <vt:lpstr>Russian folk orchestra includes 6 main groups of instruments </vt:lpstr>
      <vt:lpstr>2. The Pipe</vt:lpstr>
      <vt:lpstr>Russian folk orchestra includes 6 main groups of instruments </vt:lpstr>
      <vt:lpstr>3. Accordion (Harmonic)</vt:lpstr>
      <vt:lpstr>Russian folk orchestra includes 6 main groups of instruments </vt:lpstr>
      <vt:lpstr>4.  Spoons</vt:lpstr>
      <vt:lpstr>Russian folk orchestra includes 6 main groups of instruments </vt:lpstr>
      <vt:lpstr>5.  Gusli  </vt:lpstr>
      <vt:lpstr>Russian folk orchestra includes 6 main groups of instruments </vt:lpstr>
      <vt:lpstr>6. Balalaika</vt:lpstr>
      <vt:lpstr>Churkin Vladimir  Grade 11a  Thanks for watching!   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 FOLK INSTRUMENTS.</dc:title>
  <dc:creator>Andrej</dc:creator>
  <cp:lastModifiedBy>Kibord</cp:lastModifiedBy>
  <cp:revision>39</cp:revision>
  <dcterms:created xsi:type="dcterms:W3CDTF">2013-10-16T17:49:18Z</dcterms:created>
  <dcterms:modified xsi:type="dcterms:W3CDTF">2014-10-31T22:25:46Z</dcterms:modified>
</cp:coreProperties>
</file>