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2.png" ContentType="image/png"/>
  <Override PartName="/ppt/media/image11.jpeg" ContentType="image/jpe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14.jpeg" ContentType="image/jpeg"/>
  <Override PartName="/ppt/media/image5.png" ContentType="image/png"/>
  <Override PartName="/ppt/media/image4.png" ContentType="image/png"/>
  <Override PartName="/ppt/media/image3.png" ContentType="image/png"/>
  <Override PartName="/ppt/media/image13.jpeg" ContentType="image/jpeg"/>
  <Override PartName="/ppt/media/image2.png" ContentType="image/png"/>
  <Override PartName="/ppt/media/image1.png" ContentType="image/png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7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3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4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51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52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9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9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0" rIns="0" tIns="0" bIns="0" anchor="ctr"/>
          <a:p>
            <a:r>
              <a:rPr lang="ru-RU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0" rIns="0" tIns="0" bIns="0" anchor="ctr"/>
          <a:p>
            <a:r>
              <a:rPr lang="ru-RU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0" rIns="0" tIns="0" bIns="0" anchor="ctr"/>
          <a:p>
            <a:r>
              <a:rPr lang="ru-RU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200"/>
          </a:xfrm>
          <a:prstGeom prst="rect">
            <a:avLst/>
          </a:prstGeom>
        </p:spPr>
        <p:txBody>
          <a:bodyPr lIns="0" rIns="0" tIns="0" bIns="0" anchor="ctr"/>
          <a:p>
            <a:pPr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Седьмой уровень структуры</a:t>
            </a:r>
            <a:endParaRPr/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440" cy="4876200"/>
          </a:xfrm>
          <a:prstGeom prst="rect">
            <a:avLst/>
          </a:prstGeom>
        </p:spPr>
        <p:txBody>
          <a:bodyPr lIns="0" rIns="0" tIns="0" bIns="0" anchor="ctr"/>
          <a:p>
            <a:pPr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slideLayout" Target="../slideLayouts/slideLayout5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85800" y="1371600"/>
            <a:ext cx="7848000" cy="192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ru-RU" sz="5400" strike="noStrike">
                <a:solidFill>
                  <a:srgbClr val="d2533c"/>
                </a:solidFill>
                <a:latin typeface="Arial"/>
              </a:rPr>
              <a:t>Тема урока: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685800" y="350532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200" strike="noStrike">
                <a:solidFill>
                  <a:srgbClr val="57576e"/>
                </a:solidFill>
                <a:latin typeface="Arial"/>
              </a:rPr>
              <a:t>Рациональные числа.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3200" strike="noStrike">
                <a:solidFill>
                  <a:srgbClr val="57576e"/>
                </a:solidFill>
                <a:latin typeface="Arial"/>
              </a:rPr>
              <a:t>Решение задач на работу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Домашнее задание</a:t>
            </a:r>
            <a:endParaRPr/>
          </a:p>
        </p:txBody>
      </p:sp>
      <p:sp>
        <p:nvSpPr>
          <p:cNvPr id="212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400" strike="noStrike">
                <a:solidFill>
                  <a:srgbClr val="292934"/>
                </a:solidFill>
                <a:latin typeface="Arial"/>
              </a:rPr>
              <a:t>Решите задачу:</a:t>
            </a:r>
            <a:endParaRPr/>
          </a:p>
        </p:txBody>
      </p:sp>
      <p:sp>
        <p:nvSpPr>
          <p:cNvPr id="213" name="CustomShape 3"/>
          <p:cNvSpPr/>
          <p:nvPr/>
        </p:nvSpPr>
        <p:spPr>
          <a:xfrm>
            <a:off x="395640" y="2690280"/>
            <a:ext cx="8280360" cy="264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Один рабочий выполняет некоторую работу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а</a:t>
            </a:r>
            <a:r>
              <a:rPr i="1"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 </a:t>
            </a: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часов, а другой рабочий –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в</a:t>
            </a: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 часов.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За сколько часов они выполнят эту работу вместе?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а</a:t>
            </a: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 – день рождения ученика,</a:t>
            </a:r>
            <a:endParaRPr/>
          </a:p>
          <a:p>
            <a:pPr>
              <a:lnSpc>
                <a:spcPct val="100000"/>
              </a:lnSpc>
            </a:pPr>
            <a:r>
              <a:rPr b="1" i="1"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в</a:t>
            </a:r>
            <a:r>
              <a:rPr lang="ru-RU" sz="2800" strike="noStrike">
                <a:solidFill>
                  <a:srgbClr val="292934"/>
                </a:solidFill>
                <a:latin typeface="Arial"/>
                <a:ea typeface="DejaVu Sans"/>
              </a:rPr>
              <a:t> – месяц рождения ученика.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11640" y="5301360"/>
            <a:ext cx="8012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В человеке всё должно быть прекрасно:              и лицо, и одежда, и душа, и мысли...                                                                                                                                                     </a:t>
            </a:r>
            <a:r>
              <a:rPr i="1" lang="ru-RU" sz="2800" strike="noStrike">
                <a:solidFill>
                  <a:srgbClr val="292934"/>
                </a:solidFill>
                <a:latin typeface="Arial"/>
              </a:rPr>
              <a:t>А. П. Чехов</a:t>
            </a:r>
            <a:endParaRPr/>
          </a:p>
        </p:txBody>
      </p:sp>
      <p:pic>
        <p:nvPicPr>
          <p:cNvPr id="195" name="Picture 3" descr=""/>
          <p:cNvPicPr/>
          <p:nvPr/>
        </p:nvPicPr>
        <p:blipFill>
          <a:blip r:embed="rId1"/>
          <a:stretch/>
        </p:blipFill>
        <p:spPr>
          <a:xfrm>
            <a:off x="2699640" y="662040"/>
            <a:ext cx="3428280" cy="4397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1043640" y="4869000"/>
            <a:ext cx="7055640" cy="179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292934"/>
                </a:solidFill>
                <a:latin typeface="Arial"/>
              </a:rPr>
              <a:t>«Человек - это дробь, в числителе которой стоит то,    чего он действительно стоит, а в знаменателе то, что он  о себе думает!»   </a:t>
            </a:r>
            <a:endParaRPr/>
          </a:p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292934"/>
                </a:solidFill>
                <a:latin typeface="Arial"/>
              </a:rPr>
              <a:t>                                                      </a:t>
            </a:r>
            <a:r>
              <a:rPr i="1" lang="ru-RU" sz="2000" strike="noStrike">
                <a:solidFill>
                  <a:srgbClr val="292934"/>
                </a:solidFill>
                <a:latin typeface="Arial"/>
              </a:rPr>
              <a:t>Толстой Лев Николаевич</a:t>
            </a:r>
            <a:endParaRPr/>
          </a:p>
        </p:txBody>
      </p:sp>
      <p:pic>
        <p:nvPicPr>
          <p:cNvPr id="197" name="Picture 2" descr=""/>
          <p:cNvPicPr/>
          <p:nvPr/>
        </p:nvPicPr>
        <p:blipFill>
          <a:blip r:embed="rId1"/>
          <a:stretch/>
        </p:blipFill>
        <p:spPr>
          <a:xfrm>
            <a:off x="2843640" y="620640"/>
            <a:ext cx="3455640" cy="4103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Задача № 1</a:t>
            </a:r>
            <a:endParaRPr/>
          </a:p>
        </p:txBody>
      </p:sp>
      <p:sp>
        <p:nvSpPr>
          <p:cNvPr id="199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Винни-Пух съедает банку меда за 4 минуты,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а Кролик – за 12 минут.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За какое время они съедят банку меда вместе?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Задача №2</a:t>
            </a:r>
            <a:endParaRPr/>
          </a:p>
        </p:txBody>
      </p:sp>
      <p:sp>
        <p:nvSpPr>
          <p:cNvPr id="201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Один рабочий выполняет некоторую работу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</a:rPr>
              <a:t>а</a:t>
            </a:r>
            <a:r>
              <a:rPr i="1" lang="ru-RU" sz="2800" strike="noStrike">
                <a:solidFill>
                  <a:srgbClr val="292934"/>
                </a:solidFill>
                <a:latin typeface="Arial"/>
              </a:rPr>
              <a:t> </a:t>
            </a:r>
            <a:r>
              <a:rPr lang="ru-RU" sz="2800" strike="noStrike">
                <a:solidFill>
                  <a:srgbClr val="292934"/>
                </a:solidFill>
                <a:latin typeface="Arial"/>
              </a:rPr>
              <a:t>часов, а другой рабочий –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</a:rPr>
              <a:t>в</a:t>
            </a:r>
            <a:r>
              <a:rPr lang="ru-RU" sz="2800" strike="noStrike">
                <a:solidFill>
                  <a:srgbClr val="292934"/>
                </a:solidFill>
                <a:latin typeface="Arial"/>
              </a:rPr>
              <a:t> часов.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За сколько часов они выполнят эту работу вместе?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Л.Ф. Магницкий</a:t>
            </a:r>
            <a:endParaRPr/>
          </a:p>
        </p:txBody>
      </p:sp>
      <p:pic>
        <p:nvPicPr>
          <p:cNvPr id="203" name="Объект 12" descr=""/>
          <p:cNvPicPr/>
          <p:nvPr/>
        </p:nvPicPr>
        <p:blipFill>
          <a:blip r:embed="rId1"/>
          <a:stretch/>
        </p:blipFill>
        <p:spPr>
          <a:xfrm>
            <a:off x="711360" y="1673280"/>
            <a:ext cx="3529440" cy="4717440"/>
          </a:xfrm>
          <a:prstGeom prst="rect">
            <a:avLst/>
          </a:prstGeom>
          <a:ln>
            <a:noFill/>
          </a:ln>
        </p:spPr>
      </p:pic>
      <p:pic>
        <p:nvPicPr>
          <p:cNvPr id="204" name="Объект 16" descr=""/>
          <p:cNvPicPr/>
          <p:nvPr/>
        </p:nvPicPr>
        <p:blipFill>
          <a:blip r:embed="rId2"/>
          <a:stretch/>
        </p:blipFill>
        <p:spPr>
          <a:xfrm>
            <a:off x="5064120" y="1673280"/>
            <a:ext cx="3206160" cy="471744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Задача Л.Ф. Магницкого.</a:t>
            </a:r>
            <a:endParaRPr/>
          </a:p>
        </p:txBody>
      </p:sp>
      <p:sp>
        <p:nvSpPr>
          <p:cNvPr id="206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Один человек выпивает бочонок воды за 14 дней, а вместе с женой – за 10 дней.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Узнайте, за сколько дней выпивает этот бочонок жена.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Задача № 4</a:t>
            </a:r>
            <a:endParaRPr/>
          </a:p>
        </p:txBody>
      </p:sp>
      <p:sp>
        <p:nvSpPr>
          <p:cNvPr id="208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Первая труба наполняет бассейн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</a:rPr>
              <a:t>m</a:t>
            </a:r>
            <a:r>
              <a:rPr lang="ru-RU" sz="2800" strike="noStrike">
                <a:solidFill>
                  <a:srgbClr val="292934"/>
                </a:solidFill>
                <a:latin typeface="Arial"/>
              </a:rPr>
              <a:t> часов, вторая труба –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</a:rPr>
              <a:t>n</a:t>
            </a:r>
            <a:r>
              <a:rPr i="1" lang="ru-RU" sz="2800" strike="noStrike">
                <a:solidFill>
                  <a:srgbClr val="292934"/>
                </a:solidFill>
                <a:latin typeface="Arial"/>
              </a:rPr>
              <a:t> </a:t>
            </a:r>
            <a:r>
              <a:rPr lang="ru-RU" sz="2800" strike="noStrike">
                <a:solidFill>
                  <a:srgbClr val="292934"/>
                </a:solidFill>
                <a:latin typeface="Arial"/>
              </a:rPr>
              <a:t>часов, а через слив вода из бассейна вытекает за </a:t>
            </a:r>
            <a:r>
              <a:rPr b="1" i="1" lang="ru-RU" sz="2800" strike="noStrike">
                <a:solidFill>
                  <a:srgbClr val="292934"/>
                </a:solidFill>
                <a:latin typeface="Arial"/>
              </a:rPr>
              <a:t>p</a:t>
            </a:r>
            <a:r>
              <a:rPr b="1" lang="ru-RU" sz="2800" strike="noStrike">
                <a:solidFill>
                  <a:srgbClr val="292934"/>
                </a:solidFill>
                <a:latin typeface="Arial"/>
              </a:rPr>
              <a:t> </a:t>
            </a:r>
            <a:r>
              <a:rPr lang="ru-RU" sz="2800" strike="noStrike">
                <a:solidFill>
                  <a:srgbClr val="292934"/>
                </a:solidFill>
                <a:latin typeface="Arial"/>
              </a:rPr>
              <a:t>часов.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За сколько часов наполниться бассейн, если обе трубы и слив будут работать одновременно?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 strike="noStrike">
                <a:solidFill>
                  <a:srgbClr val="d2533c"/>
                </a:solidFill>
                <a:latin typeface="Arial"/>
              </a:rPr>
              <a:t>Задача Л.Н. Толстого</a:t>
            </a:r>
            <a:endParaRPr/>
          </a:p>
        </p:txBody>
      </p:sp>
      <p:sp>
        <p:nvSpPr>
          <p:cNvPr id="210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Артели косцов надо было скосить два луга, один вдвое больше другого. Половину дня артель косила большой луг. После этого артель разделилась пополам: первая половина осталась на большом лугу и докосила его к вечеру до конца; вторая половина косила малый луг, на котором к вечеру остался участок, скошенный на другой день одним косцом за один день работы.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 strike="noStrike">
                <a:solidFill>
                  <a:srgbClr val="292934"/>
                </a:solidFill>
                <a:latin typeface="Arial"/>
              </a:rPr>
              <a:t>Сколько косцов было в артели?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