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7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A866-54F7-49A8-9510-ACDB2E173BD9}" type="datetimeFigureOut">
              <a:rPr lang="ru-RU" smtClean="0"/>
              <a:pPr/>
              <a:t>11.04.2009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3E62-6717-4B4F-9333-C07076D52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нна\Мои документы\Мои рисунки\imgpreview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967094" cy="716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78890" y="692696"/>
            <a:ext cx="83651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Индия –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многонациональная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странна в мире…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6488668"/>
            <a:ext cx="440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 географии : Синицкая И.В., 2015 г.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Инна\Мои документы\Мои рисунки\бомбейская фондовая Мумбае биржа 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135567" cy="4176000"/>
          </a:xfrm>
          <a:prstGeom prst="rect">
            <a:avLst/>
          </a:prstGeom>
          <a:noFill/>
        </p:spPr>
      </p:pic>
      <p:pic>
        <p:nvPicPr>
          <p:cNvPr id="3075" name="Picture 3" descr="C:\Documents and Settings\Инна\Мои документы\Мои рисунки\Mumbai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3902075" cy="2408237"/>
          </a:xfrm>
          <a:prstGeom prst="rect">
            <a:avLst/>
          </a:prstGeom>
          <a:noFill/>
        </p:spPr>
      </p:pic>
      <p:pic>
        <p:nvPicPr>
          <p:cNvPr id="3076" name="Picture 4" descr="C:\Documents and Settings\Инна\Мои документы\Мои рисунки\mumbai-foto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1142" y="1700808"/>
            <a:ext cx="5862858" cy="410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021288"/>
            <a:ext cx="4917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Мумбайская</a:t>
            </a:r>
            <a:r>
              <a:rPr lang="ru-RU" sz="2800" b="1" dirty="0" smtClean="0"/>
              <a:t> фондовая биржа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95522" y="980728"/>
            <a:ext cx="6148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Мост </a:t>
            </a:r>
            <a:r>
              <a:rPr lang="ru-RU" sz="2800" b="1" dirty="0" err="1" smtClean="0"/>
              <a:t>Бандара-Борди</a:t>
            </a:r>
            <a:r>
              <a:rPr lang="ru-RU" sz="2800" b="1" dirty="0" smtClean="0"/>
              <a:t> через р. Кришна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48013" y="332656"/>
            <a:ext cx="51140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Мумбаи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(Бомбей) 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Инна\Мои документы\Мои рисунки\храм лот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7650"/>
            <a:ext cx="8242300" cy="6362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764704"/>
            <a:ext cx="1833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Храм Лотоса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Инна\Мои документы\Мои рисунки\mumbai-foto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251441" cy="507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288340"/>
            <a:ext cx="92470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 самом центре </a:t>
            </a:r>
            <a:r>
              <a:rPr lang="ru-RU" sz="2400" b="1" dirty="0" err="1" smtClean="0"/>
              <a:t>Мумбае</a:t>
            </a:r>
            <a:r>
              <a:rPr lang="ru-RU" sz="2400" b="1" dirty="0" smtClean="0"/>
              <a:t> расположен район  </a:t>
            </a:r>
            <a:r>
              <a:rPr lang="ru-RU" sz="2400" b="1" dirty="0" err="1" smtClean="0"/>
              <a:t>Дхарави</a:t>
            </a:r>
            <a:r>
              <a:rPr lang="ru-RU" sz="2400" b="1" dirty="0" smtClean="0"/>
              <a:t>, здесь </a:t>
            </a:r>
            <a:r>
              <a:rPr lang="ru-RU" sz="2400" b="1" dirty="0" err="1" smtClean="0"/>
              <a:t>сущест</a:t>
            </a:r>
            <a:endParaRPr lang="ru-RU" sz="2400" b="1" dirty="0" smtClean="0"/>
          </a:p>
          <a:p>
            <a:r>
              <a:rPr lang="ru-RU" sz="2400" b="1" dirty="0" err="1" smtClean="0"/>
              <a:t>вуют</a:t>
            </a:r>
            <a:r>
              <a:rPr lang="ru-RU" sz="2400" b="1" dirty="0" smtClean="0"/>
              <a:t> самые большие трущобы в Азии. На территории 2 </a:t>
            </a:r>
            <a:r>
              <a:rPr lang="ru-RU" sz="2400" b="1" dirty="0" err="1" smtClean="0"/>
              <a:t>км.кв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проживает более 1 млн. ч. Несмотря на ужасную нищету, жители</a:t>
            </a:r>
          </a:p>
          <a:p>
            <a:r>
              <a:rPr lang="ru-RU" sz="2400" b="1" dirty="0" smtClean="0"/>
              <a:t>этого района занимаются переработкой мусора.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Инна\Мои документы\Мои рисунки\mumbai-foto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3373438"/>
            <a:ext cx="157163" cy="109537"/>
          </a:xfrm>
          <a:prstGeom prst="rect">
            <a:avLst/>
          </a:prstGeom>
          <a:noFill/>
        </p:spPr>
      </p:pic>
      <p:pic>
        <p:nvPicPr>
          <p:cNvPr id="6147" name="Picture 3" descr="C:\Documents and Settings\Инна\Мои документы\Мои рисунки\mumbai-foto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3373438"/>
            <a:ext cx="157163" cy="109537"/>
          </a:xfrm>
          <a:prstGeom prst="rect">
            <a:avLst/>
          </a:prstGeom>
          <a:noFill/>
        </p:spPr>
      </p:pic>
      <p:pic>
        <p:nvPicPr>
          <p:cNvPr id="6148" name="Picture 4" descr="C:\Documents and Settings\Инна\Мои документы\Мои рисунки\mumbai-foto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65730" cy="669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83" y="5949280"/>
            <a:ext cx="891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Порт в </a:t>
            </a:r>
            <a:r>
              <a:rPr lang="ru-RU" sz="2800" dirty="0" err="1" smtClean="0">
                <a:solidFill>
                  <a:schemeClr val="bg1"/>
                </a:solidFill>
              </a:rPr>
              <a:t>Мумбае</a:t>
            </a:r>
            <a:r>
              <a:rPr lang="ru-RU" sz="2800" dirty="0" smtClean="0">
                <a:solidFill>
                  <a:schemeClr val="bg1"/>
                </a:solidFill>
              </a:rPr>
              <a:t> расположен на берегу Аравийского моря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48680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Врата Индии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Колката</a:t>
            </a:r>
            <a:r>
              <a:rPr lang="ru-RU" sz="3200" b="1" dirty="0" smtClean="0"/>
              <a:t> (Калькутта)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889031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/>
              <a:t>Колката</a:t>
            </a:r>
            <a:r>
              <a:rPr lang="ru-RU" sz="2800" b="1" dirty="0" smtClean="0"/>
              <a:t> возникла в конце 17 в. В течении 1,5 веков    </a:t>
            </a:r>
          </a:p>
          <a:p>
            <a:pPr algn="ctr"/>
            <a:r>
              <a:rPr lang="ru-RU" sz="2800" b="1" dirty="0" smtClean="0"/>
              <a:t>была административным центром Британской Индии,</a:t>
            </a:r>
          </a:p>
          <a:p>
            <a:pPr algn="ctr"/>
            <a:r>
              <a:rPr lang="ru-RU" sz="2800" b="1" dirty="0" smtClean="0"/>
              <a:t>расположена на берегу Бенгальского залива. Это   </a:t>
            </a:r>
          </a:p>
          <a:p>
            <a:pPr algn="ctr"/>
            <a:r>
              <a:rPr lang="ru-RU" sz="2800" b="1" dirty="0" smtClean="0"/>
              <a:t>второй после </a:t>
            </a:r>
            <a:r>
              <a:rPr lang="ru-RU" sz="2800" b="1" dirty="0" err="1" smtClean="0"/>
              <a:t>Мумбае</a:t>
            </a:r>
            <a:r>
              <a:rPr lang="ru-RU" sz="2800" b="1" dirty="0" smtClean="0"/>
              <a:t> промышленный город и порт,</a:t>
            </a:r>
          </a:p>
          <a:p>
            <a:pPr algn="ctr"/>
            <a:r>
              <a:rPr lang="ru-RU" sz="2800" b="1" dirty="0" smtClean="0"/>
              <a:t>который особенно выделяется переработкой  и</a:t>
            </a:r>
          </a:p>
          <a:p>
            <a:pPr algn="ctr"/>
            <a:r>
              <a:rPr lang="ru-RU" sz="2800" b="1" dirty="0" smtClean="0"/>
              <a:t>экспортом джута. </a:t>
            </a:r>
            <a:r>
              <a:rPr lang="ru-RU" sz="2800" b="1" dirty="0" err="1" smtClean="0"/>
              <a:t>Колькота</a:t>
            </a:r>
            <a:r>
              <a:rPr lang="ru-RU" sz="2800" b="1" dirty="0" smtClean="0"/>
              <a:t> является главным</a:t>
            </a:r>
          </a:p>
          <a:p>
            <a:pPr algn="ctr"/>
            <a:r>
              <a:rPr lang="ru-RU" sz="2800" b="1" dirty="0" smtClean="0"/>
              <a:t>культурным центром страны. Ее агломерация (14 млн.)</a:t>
            </a:r>
          </a:p>
          <a:p>
            <a:pPr algn="ctr"/>
            <a:r>
              <a:rPr lang="ru-RU" sz="2800" b="1" dirty="0" smtClean="0"/>
              <a:t>в самом городе - 5 млн.ч., вытянувшаяся вдоль одного</a:t>
            </a:r>
          </a:p>
          <a:p>
            <a:pPr algn="ctr"/>
            <a:r>
              <a:rPr lang="ru-RU" sz="2800" b="1" dirty="0" smtClean="0"/>
              <a:t>из рукавов Ганга, объединяет много сросшихся друг</a:t>
            </a:r>
          </a:p>
          <a:p>
            <a:pPr algn="ctr"/>
            <a:r>
              <a:rPr lang="ru-RU" sz="2800" b="1" dirty="0" smtClean="0"/>
              <a:t>с другом городов. Для </a:t>
            </a:r>
            <a:r>
              <a:rPr lang="ru-RU" sz="2800" b="1" dirty="0" err="1" smtClean="0"/>
              <a:t>Колькоты</a:t>
            </a:r>
            <a:r>
              <a:rPr lang="ru-RU" sz="2800" b="1" dirty="0" smtClean="0"/>
              <a:t> характерны очень</a:t>
            </a:r>
          </a:p>
          <a:p>
            <a:pPr algn="ctr"/>
            <a:r>
              <a:rPr lang="ru-RU" sz="2800" b="1" dirty="0" smtClean="0"/>
              <a:t>резкие социальные контрасты, десятки тысяч</a:t>
            </a:r>
          </a:p>
          <a:p>
            <a:pPr algn="ctr"/>
            <a:r>
              <a:rPr lang="ru-RU" sz="2800" b="1" dirty="0" smtClean="0"/>
              <a:t>бездомных составляют «население улиц» этого города.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нна\Мои документы\Мои рисунки\300px-Kolkata_Im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2251" cy="6948000"/>
          </a:xfrm>
          <a:prstGeom prst="rect">
            <a:avLst/>
          </a:prstGeom>
          <a:noFill/>
        </p:spPr>
      </p:pic>
      <p:pic>
        <p:nvPicPr>
          <p:cNvPr id="1028" name="Picture 4" descr="C:\Documents and Settings\Инна\Мои документы\Мои рисунки\220px-Taj_Mahal,_Agra,_India_ed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610" y="1484784"/>
            <a:ext cx="4697390" cy="309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0"/>
            <a:ext cx="3338093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Колката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(Калькутта)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2626" y="4611231"/>
            <a:ext cx="43904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Тадж-Махал в </a:t>
            </a:r>
            <a:r>
              <a:rPr lang="ru-RU" sz="2800" b="1" dirty="0" err="1" smtClean="0"/>
              <a:t>Агре</a:t>
            </a:r>
            <a:r>
              <a:rPr lang="ru-RU" sz="2800" b="1" dirty="0" smtClean="0"/>
              <a:t>         </a:t>
            </a:r>
          </a:p>
          <a:p>
            <a:pPr algn="ctr"/>
            <a:r>
              <a:rPr lang="ru-RU" sz="2800" b="1" dirty="0" smtClean="0"/>
              <a:t>(самая большая в мире</a:t>
            </a:r>
          </a:p>
          <a:p>
            <a:pPr algn="ctr"/>
            <a:r>
              <a:rPr lang="ru-RU" sz="2800" b="1" dirty="0" smtClean="0"/>
              <a:t>Гробница). </a:t>
            </a:r>
            <a:r>
              <a:rPr lang="ru-RU" sz="2800" b="1" dirty="0" err="1" smtClean="0"/>
              <a:t>Агра</a:t>
            </a:r>
            <a:r>
              <a:rPr lang="ru-RU" sz="2800" b="1" dirty="0" smtClean="0"/>
              <a:t> – столица</a:t>
            </a:r>
          </a:p>
          <a:p>
            <a:pPr algn="ctr"/>
            <a:r>
              <a:rPr lang="ru-RU" sz="2800" b="1" dirty="0" smtClean="0"/>
              <a:t>во времена захвата Индии</a:t>
            </a:r>
          </a:p>
          <a:p>
            <a:pPr algn="ctr"/>
            <a:r>
              <a:rPr lang="ru-RU" sz="2800" b="1" dirty="0" smtClean="0"/>
              <a:t>монголами – 16 век </a:t>
            </a:r>
          </a:p>
          <a:p>
            <a:pPr algn="ctr"/>
            <a:endParaRPr lang="ru-RU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Дели</a:t>
            </a:r>
            <a:r>
              <a:rPr lang="ru-RU" sz="3200" dirty="0" smtClean="0"/>
              <a:t> (12 млн.ч.)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16832"/>
            <a:ext cx="924035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Один из древнейших городов мира, богатый памятника-</a:t>
            </a:r>
          </a:p>
          <a:p>
            <a:pPr algn="ctr"/>
            <a:r>
              <a:rPr lang="ru-RU" sz="2800" b="1" dirty="0" smtClean="0"/>
              <a:t>ми индусско-мусульманской архитектуры, с 1922 г. –</a:t>
            </a:r>
          </a:p>
          <a:p>
            <a:pPr algn="ctr"/>
            <a:r>
              <a:rPr lang="ru-RU" sz="2800" b="1" dirty="0" smtClean="0"/>
              <a:t>столица Индии. Это крупный транспортный , </a:t>
            </a:r>
            <a:r>
              <a:rPr lang="ru-RU" sz="2800" b="1" dirty="0" err="1" smtClean="0"/>
              <a:t>промышлен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ный</a:t>
            </a:r>
            <a:r>
              <a:rPr lang="ru-RU" sz="2800" b="1" dirty="0" smtClean="0"/>
              <a:t> и культурный центр страны. Но еще важнее его</a:t>
            </a:r>
          </a:p>
          <a:p>
            <a:pPr algn="ctr"/>
            <a:r>
              <a:rPr lang="ru-RU" sz="2800" b="1" dirty="0" smtClean="0"/>
              <a:t>политические и административные функции. </a:t>
            </a:r>
          </a:p>
          <a:p>
            <a:pPr algn="ctr"/>
            <a:r>
              <a:rPr lang="ru-RU" sz="2800" b="1" dirty="0" smtClean="0"/>
              <a:t>Город Дели состоит из двух различных частей. Северная</a:t>
            </a:r>
          </a:p>
          <a:p>
            <a:pPr algn="ctr"/>
            <a:r>
              <a:rPr lang="ru-RU" sz="2800" b="1" dirty="0" smtClean="0"/>
              <a:t>часть имеет типичный восточный облик, а южная –</a:t>
            </a:r>
          </a:p>
          <a:p>
            <a:pPr algn="ctr"/>
            <a:r>
              <a:rPr lang="ru-RU" sz="2800" b="1" dirty="0" smtClean="0"/>
              <a:t>(Новый Дели) была построена в 20 в. В Европейском </a:t>
            </a:r>
          </a:p>
          <a:p>
            <a:pPr algn="ctr"/>
            <a:r>
              <a:rPr lang="ru-RU" sz="2800" b="1" dirty="0" smtClean="0"/>
              <a:t>стиле, как столица Британской Индии.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9618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переводе с португальского  «любимая бухта», существует                 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город 3000 лет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Инна\Мои документы\Мои рисунки\де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29064" cy="58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Инна\Мои документы\Мои рисунки\imgpreview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3" y="18000"/>
            <a:ext cx="9133127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Инна\Мои документы\Мои рисунки\del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270000"/>
            <a:ext cx="11386583" cy="712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Индия – загадочная страна…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3200" b="1" i="1" dirty="0"/>
          </a:p>
        </p:txBody>
      </p:sp>
      <p:pic>
        <p:nvPicPr>
          <p:cNvPr id="1027" name="Picture 3" descr="C:\Documents and Settings\Инна\Мои документы\Мои рисунки\Flag_of_Ind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84984"/>
            <a:ext cx="4860000" cy="3240000"/>
          </a:xfrm>
          <a:prstGeom prst="rect">
            <a:avLst/>
          </a:prstGeom>
          <a:noFill/>
        </p:spPr>
      </p:pic>
      <p:pic>
        <p:nvPicPr>
          <p:cNvPr id="1028" name="Picture 4" descr="C:\Documents and Settings\Инна\Мои документы\Мои рисунки\100px-Emblem_of_Ind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2562317" cy="435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66109" y="1196752"/>
            <a:ext cx="65778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 В центре флага расположено изображение   </a:t>
            </a:r>
          </a:p>
          <a:p>
            <a:pPr algn="ctr"/>
            <a:r>
              <a:rPr lang="ru-RU" sz="2400" b="1" dirty="0" smtClean="0"/>
              <a:t>колеса с 24-мя спицами, круг - религиозный</a:t>
            </a:r>
          </a:p>
          <a:p>
            <a:pPr algn="ctr"/>
            <a:r>
              <a:rPr lang="ru-RU" sz="2400" b="1" dirty="0" smtClean="0"/>
              <a:t>символ, который заменил первоначальное</a:t>
            </a:r>
          </a:p>
          <a:p>
            <a:pPr algn="ctr"/>
            <a:r>
              <a:rPr lang="ru-RU" sz="2400" b="1" dirty="0" smtClean="0"/>
              <a:t>изображение прялки. Оранжевый – духовность</a:t>
            </a:r>
          </a:p>
          <a:p>
            <a:pPr algn="ctr"/>
            <a:r>
              <a:rPr lang="ru-RU" sz="2400" b="1" dirty="0" smtClean="0"/>
              <a:t>белый – миролюбие, зеленый – плодородие.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488668"/>
            <a:ext cx="352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учитель: Синицкая И.В. 204 школа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Инна\Мои документы\Мои рисунки\b685ffdb11916229cbe1a2c8afa2082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000"/>
            <a:ext cx="11174400" cy="69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Ченнаи</a:t>
            </a:r>
            <a:r>
              <a:rPr lang="ru-RU" sz="3200" b="1" dirty="0" smtClean="0"/>
              <a:t> (6,6 млн.ч.)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777" y="1700808"/>
            <a:ext cx="905722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Один из главных промышленных центров и порт, </a:t>
            </a:r>
            <a:r>
              <a:rPr lang="ru-RU" sz="2800" b="1" dirty="0" err="1" smtClean="0"/>
              <a:t>распо</a:t>
            </a:r>
            <a:r>
              <a:rPr lang="ru-RU" sz="2800" b="1" dirty="0" smtClean="0"/>
              <a:t>-</a:t>
            </a:r>
          </a:p>
          <a:p>
            <a:pPr algn="ctr"/>
            <a:r>
              <a:rPr lang="ru-RU" sz="2800" b="1" dirty="0" err="1" smtClean="0"/>
              <a:t>ложенный</a:t>
            </a:r>
            <a:r>
              <a:rPr lang="ru-RU" sz="2800" b="1" dirty="0" smtClean="0"/>
              <a:t> на берегу Бенгальского залива, </a:t>
            </a:r>
            <a:r>
              <a:rPr lang="ru-RU" sz="2800" b="1" dirty="0" err="1" smtClean="0"/>
              <a:t>экономичес</a:t>
            </a:r>
            <a:r>
              <a:rPr lang="ru-RU" sz="2800" b="1" dirty="0" smtClean="0"/>
              <a:t>-</a:t>
            </a:r>
          </a:p>
          <a:p>
            <a:pPr algn="ctr"/>
            <a:r>
              <a:rPr lang="ru-RU" sz="2800" b="1" dirty="0" err="1" smtClean="0"/>
              <a:t>кая</a:t>
            </a:r>
            <a:r>
              <a:rPr lang="ru-RU" sz="2800" b="1" dirty="0" smtClean="0"/>
              <a:t> столица юга.</a:t>
            </a:r>
          </a:p>
          <a:p>
            <a:pPr algn="ctr"/>
            <a:r>
              <a:rPr lang="ru-RU" sz="2800" b="1" dirty="0" err="1" smtClean="0"/>
              <a:t>Мумбаи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Колката</a:t>
            </a:r>
            <a:r>
              <a:rPr lang="ru-RU" sz="2800" b="1" dirty="0" smtClean="0"/>
              <a:t>, Дели и </a:t>
            </a:r>
            <a:r>
              <a:rPr lang="ru-RU" sz="2800" b="1" dirty="0" err="1" smtClean="0"/>
              <a:t>Ченнаи</a:t>
            </a:r>
            <a:r>
              <a:rPr lang="ru-RU" sz="2800" b="1" dirty="0" smtClean="0"/>
              <a:t>, четыре главных</a:t>
            </a:r>
          </a:p>
          <a:p>
            <a:pPr algn="ctr"/>
            <a:r>
              <a:rPr lang="ru-RU" sz="2800" b="1" dirty="0" smtClean="0"/>
              <a:t>промышленных центра, распространяющие свое</a:t>
            </a:r>
          </a:p>
          <a:p>
            <a:pPr algn="ctr"/>
            <a:r>
              <a:rPr lang="ru-RU" sz="2800" b="1" dirty="0" smtClean="0"/>
              <a:t>влияние на Запад, Восток, Север и юг Индии, а в</a:t>
            </a:r>
          </a:p>
          <a:p>
            <a:pPr algn="ctr"/>
            <a:r>
              <a:rPr lang="ru-RU" sz="2800" b="1" dirty="0" smtClean="0"/>
              <a:t>значительной мере и на всю страну. Они образуют как </a:t>
            </a:r>
          </a:p>
          <a:p>
            <a:pPr algn="ctr"/>
            <a:r>
              <a:rPr lang="ru-RU" sz="2800" b="1" dirty="0" smtClean="0"/>
              <a:t>бы вершины большого четырехугольника, </a:t>
            </a:r>
          </a:p>
          <a:p>
            <a:pPr algn="ctr"/>
            <a:r>
              <a:rPr lang="ru-RU" sz="2800" b="1" dirty="0" smtClean="0"/>
              <a:t>связанные важнейшими транспортными магистралями</a:t>
            </a:r>
          </a:p>
          <a:p>
            <a:pPr algn="ctr"/>
            <a:r>
              <a:rPr lang="ru-RU" sz="2800" b="1" dirty="0" smtClean="0"/>
              <a:t>которые выполняют роль главных «осей коридоров </a:t>
            </a:r>
          </a:p>
          <a:p>
            <a:pPr algn="ctr"/>
            <a:r>
              <a:rPr lang="ru-RU" sz="2800" b="1" dirty="0" smtClean="0"/>
              <a:t>развития»</a:t>
            </a:r>
            <a:endParaRPr lang="ru-RU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Инна\Мои документы\Мои рисунки\chenna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467835" cy="698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92696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Ченнаи</a:t>
            </a:r>
            <a:r>
              <a:rPr lang="ru-RU" sz="2400" b="1" dirty="0" smtClean="0">
                <a:solidFill>
                  <a:schemeClr val="bg1"/>
                </a:solidFill>
              </a:rPr>
              <a:t> (вокзал)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Инна\Мои документы\Мои рисунки\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0"/>
            <a:ext cx="12095170" cy="684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396552" y="476672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Ченнаи</a:t>
            </a:r>
            <a:endParaRPr lang="ru-RU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Инна\Мои документы\Мои рисунки\x_38ce9d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305453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684584" y="6021288"/>
            <a:ext cx="6581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Ченнаи</a:t>
            </a:r>
            <a:r>
              <a:rPr lang="ru-RU" sz="2800" dirty="0" smtClean="0">
                <a:solidFill>
                  <a:schemeClr val="bg1"/>
                </a:solidFill>
              </a:rPr>
              <a:t> – побережье Бенгальского залива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Инна\Мои документы\Мои рисунки\Chenn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6000" cy="709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36296" y="6525344"/>
            <a:ext cx="1510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г.Ченнаи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04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Промышленность: основные черты отраслевой </a:t>
            </a:r>
          </a:p>
          <a:p>
            <a:pPr algn="ctr"/>
            <a:r>
              <a:rPr lang="ru-RU" sz="2800" b="1" dirty="0" smtClean="0"/>
              <a:t>структуры и географии.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4851" y="1556792"/>
            <a:ext cx="916827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промышленности Индии занято 1/5 активного </a:t>
            </a:r>
            <a:r>
              <a:rPr lang="ru-RU" sz="2800" b="1" dirty="0" err="1" smtClean="0"/>
              <a:t>нас-я</a:t>
            </a:r>
            <a:r>
              <a:rPr lang="ru-RU" sz="2800" b="1" dirty="0" smtClean="0"/>
              <a:t>    </a:t>
            </a:r>
          </a:p>
          <a:p>
            <a:r>
              <a:rPr lang="ru-RU" sz="2800" b="1" dirty="0" smtClean="0"/>
              <a:t>из страны легкой и пищевой промышленности она</a:t>
            </a:r>
          </a:p>
          <a:p>
            <a:r>
              <a:rPr lang="ru-RU" sz="2800" b="1" dirty="0" smtClean="0"/>
              <a:t>превратилась в страну с тяжелой индустрией. </a:t>
            </a:r>
            <a:r>
              <a:rPr lang="ru-RU" sz="2800" b="1" dirty="0" err="1" smtClean="0"/>
              <a:t>Современ</a:t>
            </a:r>
            <a:r>
              <a:rPr lang="ru-RU" sz="2800" b="1" dirty="0" smtClean="0"/>
              <a:t>-</a:t>
            </a:r>
          </a:p>
          <a:p>
            <a:r>
              <a:rPr lang="ru-RU" sz="2800" b="1" dirty="0" err="1" smtClean="0"/>
              <a:t>ная</a:t>
            </a:r>
            <a:r>
              <a:rPr lang="ru-RU" sz="2800" b="1" dirty="0" smtClean="0"/>
              <a:t> Индия производит не только станки, тепловозы,</a:t>
            </a:r>
          </a:p>
          <a:p>
            <a:r>
              <a:rPr lang="ru-RU" sz="2800" b="1" dirty="0" smtClean="0"/>
              <a:t>автомобили, тракторы, но и новейшую электронную</a:t>
            </a:r>
          </a:p>
          <a:p>
            <a:r>
              <a:rPr lang="ru-RU" sz="2800" b="1" dirty="0" smtClean="0"/>
              <a:t>технику, оборудование для АЭС и космических </a:t>
            </a:r>
            <a:r>
              <a:rPr lang="ru-RU" sz="2800" b="1" dirty="0" err="1" smtClean="0"/>
              <a:t>исслед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Вступление Индии на путь индустриализации резко </a:t>
            </a:r>
          </a:p>
          <a:p>
            <a:r>
              <a:rPr lang="ru-RU" sz="2800" b="1" dirty="0" smtClean="0"/>
              <a:t>повысило значение ее топливных и сырьевых ресурсов:</a:t>
            </a:r>
          </a:p>
          <a:p>
            <a:r>
              <a:rPr lang="ru-RU" sz="2800" b="1" dirty="0" smtClean="0"/>
              <a:t>каменного угля, нефти, железных руд, марганцевых руд.</a:t>
            </a:r>
          </a:p>
          <a:p>
            <a:r>
              <a:rPr lang="ru-RU" sz="2800" b="1" dirty="0" smtClean="0"/>
              <a:t>Важнейшими «полюсами роста» стали в Индии крупные</a:t>
            </a:r>
          </a:p>
          <a:p>
            <a:r>
              <a:rPr lang="ru-RU" sz="2800" b="1" dirty="0" smtClean="0"/>
              <a:t> комбинаты </a:t>
            </a:r>
            <a:r>
              <a:rPr lang="ru-RU" sz="2800" b="1" dirty="0" err="1" smtClean="0"/>
              <a:t>Бхилаи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Бокаро</a:t>
            </a:r>
            <a:r>
              <a:rPr lang="ru-RU" sz="2800" b="1" dirty="0" smtClean="0"/>
              <a:t> на Деканском плоскогорье.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72" y="620688"/>
            <a:ext cx="906632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Главные отрасли легкой промышленности – </a:t>
            </a:r>
            <a:r>
              <a:rPr lang="ru-RU" sz="2800" b="1" dirty="0" err="1" smtClean="0"/>
              <a:t>хлопчатобу</a:t>
            </a:r>
            <a:r>
              <a:rPr lang="ru-RU" sz="2800" b="1" dirty="0" smtClean="0"/>
              <a:t>-</a:t>
            </a:r>
          </a:p>
          <a:p>
            <a:pPr algn="ctr"/>
            <a:r>
              <a:rPr lang="ru-RU" sz="2800" b="1" dirty="0" err="1" smtClean="0"/>
              <a:t>мажная</a:t>
            </a:r>
            <a:r>
              <a:rPr lang="ru-RU" sz="2800" b="1" dirty="0" smtClean="0"/>
              <a:t> и джутовая, швейная – все они работают </a:t>
            </a:r>
          </a:p>
          <a:p>
            <a:pPr algn="ctr"/>
            <a:r>
              <a:rPr lang="ru-RU" sz="2800" b="1" dirty="0" smtClean="0"/>
              <a:t>на экспорт.</a:t>
            </a:r>
          </a:p>
          <a:p>
            <a:pPr algn="ctr"/>
            <a:r>
              <a:rPr lang="ru-RU" sz="2800" b="1" dirty="0" smtClean="0"/>
              <a:t>Экспорт: текстиль, ювелирные изделия, программное</a:t>
            </a:r>
          </a:p>
          <a:p>
            <a:pPr algn="ctr"/>
            <a:r>
              <a:rPr lang="ru-RU" sz="2800" b="1" dirty="0" smtClean="0"/>
              <a:t>обеспечение.</a:t>
            </a:r>
          </a:p>
          <a:p>
            <a:pPr algn="ctr"/>
            <a:r>
              <a:rPr lang="ru-RU" sz="2800" b="1" dirty="0" smtClean="0"/>
              <a:t>Импорт: нефть, машинное оборудование, удобрения,</a:t>
            </a:r>
          </a:p>
          <a:p>
            <a:pPr algn="ctr"/>
            <a:r>
              <a:rPr lang="ru-RU" sz="2800" b="1" dirty="0" smtClean="0"/>
              <a:t>химикаты.</a:t>
            </a:r>
          </a:p>
          <a:p>
            <a:pPr algn="ctr"/>
            <a:r>
              <a:rPr lang="ru-RU" sz="2800" b="1" dirty="0" smtClean="0"/>
              <a:t>Торговые партнеры: США, ЕС, Китай.</a:t>
            </a:r>
            <a:endParaRPr lang="ru-RU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нна\Мои документы\Мои рисунки\s426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9188" cy="6804000"/>
          </a:xfrm>
          <a:prstGeom prst="rect">
            <a:avLst/>
          </a:prstGeom>
          <a:noFill/>
        </p:spPr>
      </p:pic>
      <p:pic>
        <p:nvPicPr>
          <p:cNvPr id="12290" name="Picture 2" descr="C:\Documents and Settings\Инна\Мои документы\Мои рисунки\encyclopediyaRU-65_12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25" y="0"/>
            <a:ext cx="4968875" cy="3943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6" y="6206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55618" y="4149080"/>
            <a:ext cx="36883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1.-джутовое растение,</a:t>
            </a:r>
          </a:p>
          <a:p>
            <a:r>
              <a:rPr lang="ru-RU" sz="2800" b="1" dirty="0" smtClean="0"/>
              <a:t>из волокон которого</a:t>
            </a:r>
          </a:p>
          <a:p>
            <a:r>
              <a:rPr lang="ru-RU" sz="2800" b="1" dirty="0" smtClean="0"/>
              <a:t>делают канат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877272"/>
            <a:ext cx="2768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Джутовый канат</a:t>
            </a:r>
            <a:endParaRPr lang="ru-RU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2656"/>
            <a:ext cx="3340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Сельское хозяйство: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88973" y="1124744"/>
            <a:ext cx="9232977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В сельском хозяйстве занято 2/3 активного населения</a:t>
            </a:r>
          </a:p>
          <a:p>
            <a:pPr algn="ctr"/>
            <a:r>
              <a:rPr lang="ru-RU" sz="2800" b="1" dirty="0" smtClean="0"/>
              <a:t>Основная зерновая культура – пшеница (потребление</a:t>
            </a:r>
          </a:p>
          <a:p>
            <a:pPr algn="ctr"/>
            <a:r>
              <a:rPr lang="ru-RU" sz="2800" b="1" dirty="0" smtClean="0"/>
              <a:t>250 кг. на </a:t>
            </a:r>
            <a:r>
              <a:rPr lang="ru-RU" sz="2800" b="1" dirty="0" err="1" smtClean="0"/>
              <a:t>д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н</a:t>
            </a:r>
            <a:r>
              <a:rPr lang="ru-RU" sz="2800" b="1" dirty="0" smtClean="0"/>
              <a:t> в год.</a:t>
            </a:r>
          </a:p>
          <a:p>
            <a:pPr algn="ctr"/>
            <a:r>
              <a:rPr lang="ru-RU" sz="2800" b="1" dirty="0" smtClean="0"/>
              <a:t>По площади пахотных земель уступает только США,</a:t>
            </a:r>
          </a:p>
          <a:p>
            <a:pPr algn="ctr"/>
            <a:r>
              <a:rPr lang="ru-RU" sz="2800" b="1" dirty="0" smtClean="0"/>
              <a:t>Пашня занимает</a:t>
            </a:r>
            <a:r>
              <a:rPr lang="ru-RU" sz="3600" b="1" dirty="0" smtClean="0"/>
              <a:t> ½ </a:t>
            </a:r>
            <a:r>
              <a:rPr lang="ru-RU" sz="2800" b="1" dirty="0" smtClean="0"/>
              <a:t>территории (в России 7% территории)</a:t>
            </a:r>
          </a:p>
          <a:p>
            <a:pPr algn="ctr"/>
            <a:r>
              <a:rPr lang="ru-RU" sz="2800" b="1" dirty="0" smtClean="0"/>
              <a:t>В Индии два сельскохозяйственных сезона – зимний и </a:t>
            </a:r>
          </a:p>
          <a:p>
            <a:pPr algn="ctr"/>
            <a:r>
              <a:rPr lang="ru-RU" sz="2800" b="1" dirty="0" smtClean="0"/>
              <a:t>летний, соответственно сформировалось две </a:t>
            </a:r>
          </a:p>
          <a:p>
            <a:pPr algn="ctr"/>
            <a:r>
              <a:rPr lang="ru-RU" sz="2800" b="1" dirty="0" smtClean="0"/>
              <a:t>земледельческие зоны, расположенные в</a:t>
            </a:r>
          </a:p>
          <a:p>
            <a:pPr algn="ctr"/>
            <a:r>
              <a:rPr lang="ru-RU" sz="2800" b="1" dirty="0" smtClean="0"/>
              <a:t> Индо-Гангской низменности. На юго-востоке – рисовая</a:t>
            </a:r>
          </a:p>
          <a:p>
            <a:pPr algn="ctr"/>
            <a:r>
              <a:rPr lang="ru-RU" sz="2800" b="1" dirty="0" smtClean="0"/>
              <a:t>зона, где преобладают муссонные дожди (урожай</a:t>
            </a:r>
          </a:p>
          <a:p>
            <a:pPr algn="ctr"/>
            <a:r>
              <a:rPr lang="ru-RU" sz="2800" b="1" dirty="0" smtClean="0"/>
              <a:t>снимают три раза в год).</a:t>
            </a:r>
          </a:p>
          <a:p>
            <a:pPr algn="ctr"/>
            <a:r>
              <a:rPr lang="ru-RU" sz="2800" b="1" dirty="0" smtClean="0"/>
              <a:t>и на северо-западе – пшеничная зона.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Герб Индии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dirty="0"/>
          </a:p>
        </p:txBody>
      </p:sp>
      <p:pic>
        <p:nvPicPr>
          <p:cNvPr id="3076" name="Picture 4" descr="C:\Documents and Settings\Инна\Мои документы\Мои рисунки\Копия 100px-Emblem_of_Ind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265853" cy="385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1628800"/>
            <a:ext cx="598907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На гербе изображены  четыре       </a:t>
            </a:r>
          </a:p>
          <a:p>
            <a:pPr algn="ctr"/>
            <a:r>
              <a:rPr lang="ru-RU" sz="2800" b="1" dirty="0" smtClean="0"/>
              <a:t>индийских льва на круглой абаке. </a:t>
            </a:r>
          </a:p>
          <a:p>
            <a:pPr algn="ctr"/>
            <a:r>
              <a:rPr lang="ru-RU" sz="2800" b="1" dirty="0" smtClean="0"/>
              <a:t>Герб символизирует нацию, которая:</a:t>
            </a:r>
          </a:p>
          <a:p>
            <a:pPr algn="ctr"/>
            <a:r>
              <a:rPr lang="ru-RU" sz="2800" b="1" dirty="0" smtClean="0"/>
              <a:t>«отважна в храбрости, сильна</a:t>
            </a:r>
          </a:p>
          <a:p>
            <a:pPr algn="ctr"/>
            <a:r>
              <a:rPr lang="ru-RU" sz="2800" b="1" dirty="0" smtClean="0"/>
              <a:t>в теле, благоразумна в совете и</a:t>
            </a:r>
          </a:p>
          <a:p>
            <a:pPr algn="ctr"/>
            <a:r>
              <a:rPr lang="ru-RU" sz="2800" b="1" dirty="0" smtClean="0"/>
              <a:t>устрашает противника».</a:t>
            </a:r>
          </a:p>
          <a:p>
            <a:pPr algn="ctr"/>
            <a:r>
              <a:rPr lang="ru-RU" sz="2800" b="1" dirty="0" smtClean="0"/>
              <a:t>Абака опирается на лотос – </a:t>
            </a:r>
          </a:p>
          <a:p>
            <a:pPr algn="ctr"/>
            <a:r>
              <a:rPr lang="ru-RU" sz="2800" b="1" dirty="0" smtClean="0"/>
              <a:t>источник жизни. Ниже абаки</a:t>
            </a:r>
          </a:p>
          <a:p>
            <a:pPr algn="ctr"/>
            <a:r>
              <a:rPr lang="ru-RU" sz="2800" b="1" dirty="0" smtClean="0"/>
              <a:t>расположен девиз: «Лишь </a:t>
            </a:r>
          </a:p>
          <a:p>
            <a:pPr algn="ctr"/>
            <a:r>
              <a:rPr lang="ru-RU" sz="2800" b="1" dirty="0" smtClean="0"/>
              <a:t>Истина побеждает».</a:t>
            </a:r>
            <a:endParaRPr lang="ru-RU" sz="2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Транспорт: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92816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Железные дороги: Сеть железных дорог вторая по      </a:t>
            </a:r>
          </a:p>
          <a:p>
            <a:pPr algn="ctr"/>
            <a:r>
              <a:rPr lang="ru-RU" sz="2800" b="1" dirty="0" smtClean="0"/>
              <a:t>величине в мире и самая крупная в Азии, протяженность </a:t>
            </a:r>
          </a:p>
          <a:p>
            <a:pPr algn="ctr"/>
            <a:r>
              <a:rPr lang="ru-RU" sz="2800" b="1" dirty="0" smtClean="0"/>
              <a:t>ее составляет 62300 км. Рельсов, 11200 локомотивов,</a:t>
            </a:r>
          </a:p>
          <a:p>
            <a:pPr algn="ctr"/>
            <a:r>
              <a:rPr lang="ru-RU" sz="2800" b="1" dirty="0" smtClean="0"/>
              <a:t>более 7030 станций.</a:t>
            </a:r>
          </a:p>
          <a:p>
            <a:pPr algn="ctr"/>
            <a:r>
              <a:rPr lang="ru-RU" sz="2800" b="1" dirty="0" smtClean="0"/>
              <a:t>Авиалинии: международных аэропортов – два: в Дели и</a:t>
            </a:r>
          </a:p>
          <a:p>
            <a:pPr algn="ctr"/>
            <a:r>
              <a:rPr lang="ru-RU" sz="2800" b="1" dirty="0" smtClean="0"/>
              <a:t>Бомбее, внутренних: 70, регулярные рейсы – в</a:t>
            </a:r>
          </a:p>
          <a:p>
            <a:pPr algn="ctr"/>
            <a:r>
              <a:rPr lang="ru-RU" sz="2800" b="1" dirty="0" smtClean="0"/>
              <a:t>Пакистан, Непал, Бангладеш, Шри-Ланку, Афганистан,</a:t>
            </a:r>
          </a:p>
          <a:p>
            <a:pPr algn="ctr"/>
            <a:r>
              <a:rPr lang="ru-RU" sz="2800" b="1" dirty="0" err="1" smtClean="0"/>
              <a:t>Мальдивы</a:t>
            </a:r>
            <a:r>
              <a:rPr lang="ru-RU" sz="2800" b="1" dirty="0" smtClean="0"/>
              <a:t>.</a:t>
            </a:r>
          </a:p>
          <a:p>
            <a:pPr algn="ctr"/>
            <a:r>
              <a:rPr lang="ru-RU" sz="2800" b="1" dirty="0" smtClean="0"/>
              <a:t>Крупная авиакомпания «</a:t>
            </a:r>
            <a:r>
              <a:rPr lang="en-US" sz="2800" b="1" dirty="0" smtClean="0"/>
              <a:t>Air India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Инна\Мои документы\Мои рисунки\otdy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673" y="0"/>
            <a:ext cx="9929673" cy="691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196752"/>
            <a:ext cx="7173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внимание…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Общая характеристика: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947387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Индия – одно из древнейших государств мира. В течении</a:t>
            </a:r>
          </a:p>
          <a:p>
            <a:pPr algn="ctr"/>
            <a:r>
              <a:rPr lang="ru-RU" sz="2800" b="1" dirty="0" smtClean="0"/>
              <a:t>двух веков она была колонией Англии. Добилась</a:t>
            </a:r>
          </a:p>
          <a:p>
            <a:pPr algn="ctr"/>
            <a:r>
              <a:rPr lang="ru-RU" sz="2800" b="1" dirty="0" smtClean="0"/>
              <a:t>независимости 15 августа 1947 г., а в 1950 г. была</a:t>
            </a:r>
          </a:p>
          <a:p>
            <a:pPr algn="ctr"/>
            <a:r>
              <a:rPr lang="ru-RU" sz="2800" b="1" dirty="0" smtClean="0"/>
              <a:t>провозглашена республикой.</a:t>
            </a:r>
          </a:p>
          <a:p>
            <a:pPr algn="ctr"/>
            <a:r>
              <a:rPr lang="ru-RU" sz="2800" b="1" dirty="0" err="1" smtClean="0"/>
              <a:t>Гос.язык</a:t>
            </a:r>
            <a:r>
              <a:rPr lang="ru-RU" sz="2800" b="1" dirty="0" smtClean="0"/>
              <a:t> – хинди, английский</a:t>
            </a:r>
          </a:p>
          <a:p>
            <a:pPr algn="ctr"/>
            <a:r>
              <a:rPr lang="ru-RU" sz="2800" b="1" dirty="0" smtClean="0"/>
              <a:t>Столица – </a:t>
            </a:r>
            <a:r>
              <a:rPr lang="ru-RU" sz="2800" b="1" dirty="0" err="1" smtClean="0"/>
              <a:t>Нью-Дели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Крупные города – </a:t>
            </a:r>
            <a:r>
              <a:rPr lang="ru-RU" sz="2800" b="1" dirty="0" err="1" smtClean="0"/>
              <a:t>Мумбаи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Бангалор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Ченнаи</a:t>
            </a:r>
            <a:r>
              <a:rPr lang="ru-RU" sz="2800" b="1" dirty="0" smtClean="0"/>
              <a:t>, Калькутта.</a:t>
            </a:r>
          </a:p>
          <a:p>
            <a:pPr algn="ctr"/>
            <a:r>
              <a:rPr lang="ru-RU" sz="2800" b="1" dirty="0" smtClean="0"/>
              <a:t>Парламентская республика состоит из 28 штатов, каждый </a:t>
            </a:r>
          </a:p>
          <a:p>
            <a:pPr algn="ctr"/>
            <a:r>
              <a:rPr lang="ru-RU" sz="2800" b="1" dirty="0" smtClean="0"/>
              <a:t>штат делится на округи, всего 600 округов.</a:t>
            </a:r>
          </a:p>
          <a:p>
            <a:pPr algn="ctr"/>
            <a:r>
              <a:rPr lang="ru-RU" sz="2800" b="1" dirty="0" smtClean="0"/>
              <a:t>Президент: </a:t>
            </a:r>
            <a:r>
              <a:rPr lang="ru-RU" sz="2800" b="1" dirty="0" err="1" smtClean="0"/>
              <a:t>Пранаб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Кумар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Мукерджи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Площадь территории: 3287 т. </a:t>
            </a:r>
            <a:r>
              <a:rPr lang="ru-RU" sz="2800" b="1" dirty="0" err="1" smtClean="0"/>
              <a:t>км.кв</a:t>
            </a:r>
            <a:r>
              <a:rPr lang="ru-RU" sz="2800" b="1" dirty="0" smtClean="0"/>
              <a:t>., население: 1 млрд. </a:t>
            </a:r>
          </a:p>
          <a:p>
            <a:pPr algn="ctr"/>
            <a:r>
              <a:rPr lang="ru-RU" sz="2800" b="1" dirty="0" smtClean="0"/>
              <a:t>220 млн. ч., ВВП на </a:t>
            </a:r>
            <a:r>
              <a:rPr lang="ru-RU" sz="2800" b="1" dirty="0" err="1" smtClean="0"/>
              <a:t>д</a:t>
            </a:r>
            <a:r>
              <a:rPr lang="ru-RU" sz="2800" b="1" dirty="0" smtClean="0"/>
              <a:t>/нас. 3,6 т. долл.</a:t>
            </a:r>
          </a:p>
          <a:p>
            <a:pPr algn="ctr"/>
            <a:r>
              <a:rPr lang="ru-RU" sz="2800" b="1" dirty="0" smtClean="0"/>
              <a:t>Валюта: индийская рупия</a:t>
            </a:r>
          </a:p>
          <a:p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Инна\Мои документы\Мои рисунки\350px-Инд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450000"/>
            <a:ext cx="4870134" cy="619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000" y="404664"/>
            <a:ext cx="4191597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ЭГП Индии выгодное.    </a:t>
            </a:r>
          </a:p>
          <a:p>
            <a:r>
              <a:rPr lang="ru-RU" sz="2800" b="1" dirty="0" smtClean="0"/>
              <a:t>Это относится к положе-</a:t>
            </a:r>
          </a:p>
          <a:p>
            <a:r>
              <a:rPr lang="ru-RU" sz="2800" b="1" dirty="0" err="1" smtClean="0"/>
              <a:t>нию</a:t>
            </a:r>
            <a:r>
              <a:rPr lang="ru-RU" sz="2800" b="1" dirty="0" smtClean="0"/>
              <a:t> страны на морских и</a:t>
            </a:r>
          </a:p>
          <a:p>
            <a:r>
              <a:rPr lang="ru-RU" sz="2800" b="1" dirty="0" smtClean="0"/>
              <a:t>торговых путях из </a:t>
            </a:r>
          </a:p>
          <a:p>
            <a:r>
              <a:rPr lang="ru-RU" sz="2800" b="1" dirty="0" smtClean="0"/>
              <a:t>Средиземного моря в</a:t>
            </a:r>
          </a:p>
          <a:p>
            <a:r>
              <a:rPr lang="ru-RU" sz="2800" b="1" dirty="0" smtClean="0"/>
              <a:t>Индийский океан, на</a:t>
            </a:r>
          </a:p>
          <a:p>
            <a:r>
              <a:rPr lang="ru-RU" sz="2800" b="1" dirty="0" smtClean="0"/>
              <a:t>полпути между</a:t>
            </a:r>
          </a:p>
          <a:p>
            <a:r>
              <a:rPr lang="ru-RU" sz="2800" b="1" dirty="0" smtClean="0"/>
              <a:t>Ближним и Дальним</a:t>
            </a:r>
          </a:p>
          <a:p>
            <a:r>
              <a:rPr lang="ru-RU" sz="2800" b="1" dirty="0" smtClean="0"/>
              <a:t>Востоком. Сухопутная</a:t>
            </a:r>
          </a:p>
          <a:p>
            <a:r>
              <a:rPr lang="ru-RU" sz="2800" b="1" dirty="0" smtClean="0"/>
              <a:t>граница в 2,5 раза </a:t>
            </a:r>
          </a:p>
          <a:p>
            <a:r>
              <a:rPr lang="ru-RU" sz="2800" b="1" dirty="0" smtClean="0"/>
              <a:t>длиннее морской, но</a:t>
            </a:r>
          </a:p>
          <a:p>
            <a:r>
              <a:rPr lang="ru-RU" sz="2800" b="1" dirty="0" smtClean="0"/>
              <a:t>большей частью</a:t>
            </a:r>
          </a:p>
          <a:p>
            <a:r>
              <a:rPr lang="ru-RU" sz="2800" b="1" dirty="0" smtClean="0"/>
              <a:t>проходит по </a:t>
            </a:r>
            <a:r>
              <a:rPr lang="ru-RU" sz="2800" b="1" dirty="0" err="1" smtClean="0"/>
              <a:t>труднодос</a:t>
            </a:r>
            <a:r>
              <a:rPr lang="ru-RU" sz="2800" b="1" dirty="0" smtClean="0"/>
              <a:t>-</a:t>
            </a:r>
          </a:p>
          <a:p>
            <a:r>
              <a:rPr lang="ru-RU" sz="2800" b="1" dirty="0" err="1" smtClean="0"/>
              <a:t>тупным</a:t>
            </a:r>
            <a:r>
              <a:rPr lang="ru-RU" sz="2800" b="1" dirty="0" smtClean="0"/>
              <a:t> горным рубежам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Население: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94187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 численности населения Индия занимает 2-е место в </a:t>
            </a:r>
          </a:p>
          <a:p>
            <a:r>
              <a:rPr lang="ru-RU" sz="2800" b="1" dirty="0" smtClean="0"/>
              <a:t>мире после Китая - 1млрд.220млн. ч.</a:t>
            </a:r>
          </a:p>
          <a:p>
            <a:pPr algn="ctr"/>
            <a:r>
              <a:rPr lang="ru-RU" sz="2800" b="1" dirty="0" smtClean="0"/>
              <a:t>70% нас. проживает в сельской местности</a:t>
            </a:r>
          </a:p>
          <a:p>
            <a:pPr algn="ctr"/>
            <a:r>
              <a:rPr lang="ru-RU" sz="2800" b="1" dirty="0" smtClean="0"/>
              <a:t>Мужское нас. – 51,5%</a:t>
            </a:r>
          </a:p>
          <a:p>
            <a:pPr algn="ctr"/>
            <a:r>
              <a:rPr lang="ru-RU" sz="2800" b="1" dirty="0" smtClean="0"/>
              <a:t>Женское – 48,9 %</a:t>
            </a:r>
          </a:p>
          <a:p>
            <a:pPr algn="ctr"/>
            <a:r>
              <a:rPr lang="ru-RU" sz="2800" b="1" dirty="0" smtClean="0"/>
              <a:t>Естественный прирост – 2,3 %</a:t>
            </a:r>
          </a:p>
          <a:p>
            <a:pPr algn="ctr"/>
            <a:r>
              <a:rPr lang="ru-RU" sz="2800" b="1" dirty="0" smtClean="0"/>
              <a:t>Ср. возраст нас. – 24,9 лет</a:t>
            </a:r>
          </a:p>
          <a:p>
            <a:pPr algn="ctr"/>
            <a:r>
              <a:rPr lang="ru-RU" sz="2800" b="1" dirty="0" smtClean="0"/>
              <a:t>Дети до 14 лет составляют 40 % нас.</a:t>
            </a:r>
          </a:p>
          <a:p>
            <a:pPr algn="ctr"/>
            <a:r>
              <a:rPr lang="ru-RU" sz="2800" b="1" dirty="0" smtClean="0"/>
              <a:t>60 лет и старше – 5,4 %</a:t>
            </a:r>
          </a:p>
          <a:p>
            <a:r>
              <a:rPr lang="ru-RU" sz="2800" b="1" dirty="0" smtClean="0"/>
              <a:t>По культурному, языковому и этническому </a:t>
            </a:r>
            <a:r>
              <a:rPr lang="ru-RU" sz="2800" b="1" dirty="0" err="1" smtClean="0"/>
              <a:t>разнообра</a:t>
            </a:r>
            <a:r>
              <a:rPr lang="ru-RU" sz="2800" b="1" dirty="0" smtClean="0"/>
              <a:t>-</a:t>
            </a:r>
          </a:p>
          <a:p>
            <a:r>
              <a:rPr lang="ru-RU" sz="2800" b="1" dirty="0" err="1" smtClean="0"/>
              <a:t>зию</a:t>
            </a:r>
            <a:r>
              <a:rPr lang="ru-RU" sz="2800" b="1" dirty="0" smtClean="0"/>
              <a:t> Индия занимает 2 –е место в мире после </a:t>
            </a:r>
          </a:p>
          <a:p>
            <a:r>
              <a:rPr lang="ru-RU" sz="2800" b="1" dirty="0" smtClean="0"/>
              <a:t>Африканского континента.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Религия: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581550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10 в. до н.э. появление первого </a:t>
            </a:r>
          </a:p>
          <a:p>
            <a:pPr algn="ctr"/>
            <a:r>
              <a:rPr lang="ru-RU" sz="2400" b="1" dirty="0" smtClean="0"/>
              <a:t>древнего текста. 5 в. до н. э. рож-</a:t>
            </a:r>
          </a:p>
          <a:p>
            <a:pPr algn="ctr"/>
            <a:r>
              <a:rPr lang="ru-RU" sz="2400" b="1" dirty="0" err="1" smtClean="0"/>
              <a:t>дение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будды</a:t>
            </a:r>
            <a:r>
              <a:rPr lang="ru-RU" sz="2400" b="1" dirty="0" smtClean="0"/>
              <a:t> – «</a:t>
            </a:r>
            <a:r>
              <a:rPr lang="ru-RU" sz="2400" b="1" dirty="0" err="1" smtClean="0"/>
              <a:t>продудившийся</a:t>
            </a:r>
            <a:r>
              <a:rPr lang="ru-RU" sz="2400" b="1" dirty="0" smtClean="0"/>
              <a:t>»</a:t>
            </a:r>
          </a:p>
          <a:p>
            <a:pPr algn="ctr"/>
            <a:r>
              <a:rPr lang="ru-RU" sz="2400" b="1" dirty="0" smtClean="0"/>
              <a:t>человек </a:t>
            </a:r>
            <a:r>
              <a:rPr lang="ru-RU" sz="2400" b="1" dirty="0" err="1" smtClean="0"/>
              <a:t>Сиддхарта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Гаутама</a:t>
            </a:r>
            <a:r>
              <a:rPr lang="ru-RU" sz="2400" b="1" dirty="0" smtClean="0"/>
              <a:t> достиг</a:t>
            </a:r>
          </a:p>
          <a:p>
            <a:pPr algn="ctr"/>
            <a:r>
              <a:rPr lang="ru-RU" sz="2400" b="1" dirty="0" smtClean="0"/>
              <a:t>просветления, и стал  известен, как</a:t>
            </a:r>
          </a:p>
          <a:p>
            <a:pPr algn="ctr"/>
            <a:r>
              <a:rPr lang="ru-RU" sz="2400" b="1" dirty="0" smtClean="0"/>
              <a:t>Будда.</a:t>
            </a:r>
          </a:p>
          <a:p>
            <a:pPr algn="ctr"/>
            <a:r>
              <a:rPr lang="ru-RU" sz="2400" b="1" dirty="0" smtClean="0"/>
              <a:t>В современной Индии 900 млн.ч.</a:t>
            </a:r>
          </a:p>
          <a:p>
            <a:pPr algn="ctr"/>
            <a:r>
              <a:rPr lang="ru-RU" sz="2400" b="1" dirty="0" smtClean="0"/>
              <a:t>исповедуют  </a:t>
            </a:r>
            <a:r>
              <a:rPr lang="ru-RU" sz="2400" b="1" dirty="0" smtClean="0">
                <a:solidFill>
                  <a:srgbClr val="FF0000"/>
                </a:solidFill>
              </a:rPr>
              <a:t>индуизм,</a:t>
            </a:r>
            <a:r>
              <a:rPr lang="ru-RU" sz="2400" b="1" dirty="0" smtClean="0"/>
              <a:t> ислам – 13,4%,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христианство – 2,3 %.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Джжаму</a:t>
            </a:r>
            <a:r>
              <a:rPr lang="ru-RU" sz="2400" b="1" dirty="0" smtClean="0"/>
              <a:t> и Кашмир-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штат, где преобладают мусульмане,</a:t>
            </a:r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выступающие за отделение штата от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Индии и присоединение его к Пакистану.</a:t>
            </a:r>
          </a:p>
          <a:p>
            <a:pPr algn="ctr"/>
            <a:r>
              <a:rPr lang="ru-RU" sz="2400" b="1" dirty="0" smtClean="0"/>
              <a:t>Чтобы предотвратить отделение, </a:t>
            </a:r>
          </a:p>
          <a:p>
            <a:pPr algn="ctr"/>
            <a:r>
              <a:rPr lang="ru-RU" sz="2400" b="1" dirty="0" smtClean="0"/>
              <a:t>правительство ввели в штат войска</a:t>
            </a:r>
            <a:endParaRPr lang="ru-RU" sz="2400" b="1" dirty="0"/>
          </a:p>
        </p:txBody>
      </p:sp>
      <p:pic>
        <p:nvPicPr>
          <p:cNvPr id="1026" name="Picture 2" descr="C:\Documents and Settings\Инна\Мои документы\Мои рисунки\200px-Gandhara_Buddha_(tnm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268760"/>
            <a:ext cx="2540000" cy="4216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72200" y="5661248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Будда</a:t>
            </a: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Центры и «коридоры» развития, города Индии: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95021"/>
            <a:ext cx="937583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  В стране нет единого доминирующего центра.                 </a:t>
            </a:r>
          </a:p>
          <a:p>
            <a:pPr algn="ctr"/>
            <a:r>
              <a:rPr lang="ru-RU" sz="2800" b="1" dirty="0" smtClean="0"/>
              <a:t>Существуют как бы четыре столицы – на западе, востоке,</a:t>
            </a:r>
          </a:p>
          <a:p>
            <a:pPr algn="ctr"/>
            <a:r>
              <a:rPr lang="ru-RU" sz="2800" b="1" dirty="0" smtClean="0"/>
              <a:t>севере и на юге страны. </a:t>
            </a:r>
          </a:p>
          <a:p>
            <a:pPr algn="ctr"/>
            <a:r>
              <a:rPr lang="ru-RU" sz="2800" b="1" dirty="0" err="1" smtClean="0"/>
              <a:t>Мумбаи</a:t>
            </a:r>
            <a:r>
              <a:rPr lang="ru-RU" sz="2800" b="1" dirty="0" smtClean="0"/>
              <a:t> –  (18 млн.ч.агломерация), в самом городе – 13,6</a:t>
            </a:r>
          </a:p>
          <a:p>
            <a:pPr algn="ctr"/>
            <a:r>
              <a:rPr lang="ru-RU" sz="2800" b="1" dirty="0" smtClean="0"/>
              <a:t>крупнейший промышленный, </a:t>
            </a:r>
          </a:p>
          <a:p>
            <a:pPr algn="ctr"/>
            <a:r>
              <a:rPr lang="ru-RU" sz="2800" b="1" dirty="0" smtClean="0"/>
              <a:t>торговый центр.</a:t>
            </a:r>
          </a:p>
          <a:p>
            <a:pPr algn="ctr"/>
            <a:r>
              <a:rPr lang="ru-RU" sz="2800" b="1" dirty="0" smtClean="0"/>
              <a:t>Здесь находятся машиностроительные, нефтехимические,</a:t>
            </a:r>
          </a:p>
          <a:p>
            <a:pPr algn="ctr"/>
            <a:r>
              <a:rPr lang="ru-RU" sz="2800" b="1" dirty="0" smtClean="0"/>
              <a:t>хлопчатобумажные предприятия, центр по мирному</a:t>
            </a:r>
          </a:p>
          <a:p>
            <a:pPr algn="ctr"/>
            <a:r>
              <a:rPr lang="ru-RU" sz="2800" b="1" dirty="0" smtClean="0"/>
              <a:t>использованию атомной энергии, крупнейшие в</a:t>
            </a:r>
          </a:p>
          <a:p>
            <a:pPr algn="ctr"/>
            <a:r>
              <a:rPr lang="ru-RU" sz="2800" b="1" dirty="0" smtClean="0"/>
              <a:t>стране киностудии. </a:t>
            </a:r>
            <a:r>
              <a:rPr lang="ru-RU" sz="2800" b="1" dirty="0" err="1" smtClean="0"/>
              <a:t>Мумбайский</a:t>
            </a:r>
            <a:r>
              <a:rPr lang="ru-RU" sz="2800" b="1" dirty="0" smtClean="0"/>
              <a:t> порт – главные морские</a:t>
            </a:r>
          </a:p>
          <a:p>
            <a:pPr algn="ctr"/>
            <a:r>
              <a:rPr lang="ru-RU" sz="2800" b="1" dirty="0" smtClean="0"/>
              <a:t>ворота страны, с ближайшими городами образует</a:t>
            </a:r>
          </a:p>
          <a:p>
            <a:pPr algn="ctr"/>
            <a:r>
              <a:rPr lang="ru-RU" sz="2800" b="1" dirty="0" smtClean="0"/>
              <a:t>крупнейший промышленный узел страны.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Инна\Мои документы\Мои рисунки\мумб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42378" cy="69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1240</Words>
  <Application>Microsoft Office PowerPoint</Application>
  <PresentationFormat>Экран (4:3)</PresentationFormat>
  <Paragraphs>201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Индия – загадочная страна… </vt:lpstr>
      <vt:lpstr> Герб Индии </vt:lpstr>
      <vt:lpstr>Общая характеристика:</vt:lpstr>
      <vt:lpstr>Слайд 5</vt:lpstr>
      <vt:lpstr>Население:</vt:lpstr>
      <vt:lpstr>Религия:</vt:lpstr>
      <vt:lpstr>Центры и «коридоры» развития, города Индии:</vt:lpstr>
      <vt:lpstr>Слайд 9</vt:lpstr>
      <vt:lpstr>Слайд 10</vt:lpstr>
      <vt:lpstr>Слайд 11</vt:lpstr>
      <vt:lpstr>Слайд 12</vt:lpstr>
      <vt:lpstr>Слайд 13</vt:lpstr>
      <vt:lpstr>Колката (Калькутта)</vt:lpstr>
      <vt:lpstr>Слайд 15</vt:lpstr>
      <vt:lpstr>Дели (12 млн.ч.)</vt:lpstr>
      <vt:lpstr>Слайд 17</vt:lpstr>
      <vt:lpstr>Слайд 18</vt:lpstr>
      <vt:lpstr>Слайд 19</vt:lpstr>
      <vt:lpstr>Слайд 20</vt:lpstr>
      <vt:lpstr>Ченнаи (6,6 млн.ч.)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Транспорт:</vt:lpstr>
      <vt:lpstr>Слайд 31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Microsoft Office</cp:lastModifiedBy>
  <cp:revision>6</cp:revision>
  <dcterms:created xsi:type="dcterms:W3CDTF">2013-12-31T12:38:45Z</dcterms:created>
  <dcterms:modified xsi:type="dcterms:W3CDTF">2009-04-10T23:43:45Z</dcterms:modified>
</cp:coreProperties>
</file>