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03E"/>
    <a:srgbClr val="CCFF33"/>
    <a:srgbClr val="A14A39"/>
    <a:srgbClr val="4BA1A3"/>
    <a:srgbClr val="C05F4C"/>
    <a:srgbClr val="E91111"/>
    <a:srgbClr val="E77313"/>
    <a:srgbClr val="7138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2F5A69-CE67-43D1-9CB9-7ED547410D0E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EC3710-6D8B-490A-8008-B219E929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28DA-A6A5-460A-A11D-A4E18E716297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563F-E977-4C9D-9198-15401D8CB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3EB2-DF65-4444-B3CC-53C91872EF4A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8E0F-852F-4E3C-B3C0-ED9D20E2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C9C2-2A03-4A18-BDAC-28450A583C87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7E63-4D3B-4481-8DD3-0C0615912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9AAAD1-46E5-490D-BCB3-D5295A339650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14A701-34C7-475B-943F-4D3A9AD83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778C86-6A1E-4666-966D-7C656F2B555E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F395F1-20B6-4F09-8FDF-18C4789BF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B6E4E6-E678-49FE-9476-FD78671A949D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3533E-1458-42F6-921B-6E5BCC24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AD92F4-9593-4BDB-AE46-50213011A18D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6E4AF3-3475-4D65-B2F8-E40256854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36F5-A782-42B8-AD26-E8E18BD85D84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F208-82BC-442E-8599-C4BC03395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6E6566-D32B-44D9-93D9-B4C394A0677D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B5529-4F8B-44A8-9338-C29437014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B5A31B-E9C5-4879-ADF9-4A42C256ED71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37233F-6414-46E8-8F0C-5052F75B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5443294-7296-4DA7-B1C9-55F46679036B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C8138F-3383-4102-B50E-400EEBC33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18" r:id="rId7"/>
    <p:sldLayoutId id="2147483725" r:id="rId8"/>
    <p:sldLayoutId id="2147483726" r:id="rId9"/>
    <p:sldLayoutId id="2147483717" r:id="rId10"/>
    <p:sldLayoutId id="21474837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E:\Deus Ex - Human Revolution (2011) PC [РУС ENG] Repack by MOP030B от Zlofenix\Leaf_1_w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08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14" y="285728"/>
            <a:ext cx="6929486" cy="46434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Состояние окружающей среды в Санкт-Петербурге.</a:t>
            </a:r>
            <a:endParaRPr lang="ru-RU" sz="5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563938" y="623728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F403E"/>
                </a:solidFill>
              </a:rPr>
              <a:t>Шунаева Мария -8а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85750"/>
            <a:ext cx="4038600" cy="2273300"/>
          </a:xfrm>
        </p:spPr>
      </p:pic>
      <p:sp>
        <p:nvSpPr>
          <p:cNvPr id="9" name="Frame 8"/>
          <p:cNvSpPr/>
          <p:nvPr/>
        </p:nvSpPr>
        <p:spPr>
          <a:xfrm>
            <a:off x="4429125" y="142875"/>
            <a:ext cx="4500563" cy="2571750"/>
          </a:xfrm>
          <a:prstGeom prst="frame">
            <a:avLst/>
          </a:prstGeom>
          <a:gradFill flip="none" rotWithShape="1">
            <a:gsLst>
              <a:gs pos="0">
                <a:srgbClr val="54963A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cap="flat" cmpd="tri">
            <a:solidFill>
              <a:schemeClr val="bg1">
                <a:lumMod val="75000"/>
              </a:schemeClr>
            </a:solidFill>
            <a:bevel/>
          </a:ln>
          <a:effectLst>
            <a:outerShdw blurRad="2032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sz="half" idx="2"/>
          </p:nvPr>
        </p:nvSpPr>
        <p:spPr>
          <a:xfrm>
            <a:off x="0" y="0"/>
            <a:ext cx="4429125" cy="1857375"/>
          </a:xfrm>
        </p:spPr>
        <p:txBody>
          <a:bodyPr/>
          <a:lstStyle/>
          <a:p>
            <a:r>
              <a:rPr lang="ru-RU" sz="2400" i="1" smtClean="0">
                <a:solidFill>
                  <a:srgbClr val="FFFF00"/>
                </a:solidFill>
                <a:latin typeface="Arial Narrow" pitchFamily="34" charset="0"/>
              </a:rPr>
              <a:t>Всё связано со всем.</a:t>
            </a:r>
          </a:p>
          <a:p>
            <a:r>
              <a:rPr lang="ru-RU" sz="2400" i="1" smtClean="0">
                <a:solidFill>
                  <a:srgbClr val="FFFF00"/>
                </a:solidFill>
                <a:latin typeface="Arial Narrow" pitchFamily="34" charset="0"/>
              </a:rPr>
              <a:t>Ничто не исчезает в никуда.</a:t>
            </a:r>
          </a:p>
          <a:p>
            <a:r>
              <a:rPr lang="ru-RU" sz="2400" i="1" smtClean="0">
                <a:solidFill>
                  <a:srgbClr val="FFFF00"/>
                </a:solidFill>
                <a:latin typeface="Arial Narrow" pitchFamily="34" charset="0"/>
              </a:rPr>
              <a:t>Природа знает лучше.</a:t>
            </a:r>
          </a:p>
          <a:p>
            <a:r>
              <a:rPr lang="ru-RU" sz="2400" i="1" smtClean="0">
                <a:solidFill>
                  <a:srgbClr val="FFFF00"/>
                </a:solidFill>
                <a:latin typeface="Arial Narrow" pitchFamily="34" charset="0"/>
              </a:rPr>
              <a:t>Ничто не даётся даром.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85938"/>
            <a:ext cx="44291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Рост населения Земли за последние 100 лет привёл к увеличению потребностей, возрасло производство и потребление  природных ресурсов и как следствие, это привело к активному загрязнению окружающей среды, порой бездумному и безответственному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2786063"/>
            <a:ext cx="45720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лишь недавно когда незаметить изменение природы стало нвозможно, человечество осознало что если не заботиться о планете то это приведёт к катострофе.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Всё что мы делаем с природой сказывается на нас самих.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857375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71810"/>
            <a:ext cx="5072066" cy="3786190"/>
          </a:xfrm>
          <a:gradFill flip="none" rotWithShape="1">
            <a:gsLst>
              <a:gs pos="0">
                <a:schemeClr val="tx2">
                  <a:lumMod val="1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scene3d>
            <a:camera prst="orthographicFront"/>
            <a:lightRig rig="soft" dir="t"/>
          </a:scene3d>
          <a:sp3d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Century" pitchFamily="18" charset="0"/>
              </a:rPr>
              <a:t>Есть ли проблемы в Петербурге?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05400" y="0"/>
            <a:ext cx="4038600" cy="3028950"/>
          </a:xfrm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786313"/>
            <a:ext cx="2428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786313"/>
            <a:ext cx="2428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071688"/>
            <a:ext cx="2143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38" y="0"/>
            <a:ext cx="240506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2844" y="0"/>
            <a:ext cx="3000396" cy="571479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Выхлопные газы.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785813"/>
            <a:ext cx="7358063" cy="4286250"/>
          </a:xfrm>
        </p:spPr>
        <p:txBody>
          <a:bodyPr>
            <a:normAutofit/>
          </a:bodyPr>
          <a:lstStyle/>
          <a:p>
            <a:pPr marR="0" algn="l">
              <a:lnSpc>
                <a:spcPct val="80000"/>
              </a:lnSpc>
            </a:pPr>
            <a:r>
              <a:rPr lang="ru-RU" sz="2400" b="1" smtClean="0">
                <a:solidFill>
                  <a:srgbClr val="3F403E"/>
                </a:solidFill>
                <a:latin typeface="Arial" charset="0"/>
                <a:cs typeface="Arial" charset="0"/>
              </a:rPr>
              <a:t>Наиболее  серьёзная проблема Петербурга</a:t>
            </a:r>
          </a:p>
          <a:p>
            <a:pPr marR="0" algn="l">
              <a:lnSpc>
                <a:spcPct val="80000"/>
              </a:lnSpc>
            </a:pPr>
            <a:r>
              <a:rPr lang="ru-RU" sz="2400" b="1" smtClean="0">
                <a:solidFill>
                  <a:srgbClr val="3F403E"/>
                </a:solidFill>
                <a:latin typeface="Arial" charset="0"/>
                <a:cs typeface="Arial" charset="0"/>
              </a:rPr>
              <a:t> и всех городов России- </a:t>
            </a:r>
            <a:r>
              <a:rPr lang="ru-RU" sz="2400" b="1" i="1" smtClean="0">
                <a:solidFill>
                  <a:srgbClr val="1E2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устаревшие двигатели транспорта</a:t>
            </a:r>
            <a:r>
              <a:rPr lang="ru-RU" sz="2400" b="1" smtClean="0">
                <a:solidFill>
                  <a:srgbClr val="3F403E"/>
                </a:solidFill>
                <a:latin typeface="Arial" charset="0"/>
                <a:cs typeface="Arial" charset="0"/>
              </a:rPr>
              <a:t>, работающие на </a:t>
            </a:r>
            <a:r>
              <a:rPr lang="ru-RU" sz="2400" b="1" i="1" smtClean="0">
                <a:solidFill>
                  <a:srgbClr val="1E2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некачественном топливе  </a:t>
            </a:r>
            <a:r>
              <a:rPr lang="ru-RU" sz="2400" b="1" smtClean="0">
                <a:solidFill>
                  <a:srgbClr val="3F403E"/>
                </a:solidFill>
                <a:latin typeface="Arial" charset="0"/>
                <a:cs typeface="Arial" charset="0"/>
              </a:rPr>
              <a:t>с примесями.</a:t>
            </a:r>
          </a:p>
          <a:p>
            <a:pPr marR="0" algn="l">
              <a:lnSpc>
                <a:spcPct val="80000"/>
              </a:lnSpc>
            </a:pPr>
            <a:r>
              <a:rPr lang="ru-RU" sz="2400" b="1" smtClean="0">
                <a:solidFill>
                  <a:srgbClr val="3F403E"/>
                </a:solidFill>
                <a:latin typeface="Arial" charset="0"/>
                <a:cs typeface="Arial" charset="0"/>
              </a:rPr>
              <a:t>Они выбрасывают вредные и токсичные вещества– </a:t>
            </a:r>
          </a:p>
          <a:p>
            <a:pPr marR="0" algn="l">
              <a:lnSpc>
                <a:spcPct val="80000"/>
              </a:lnSpc>
            </a:pPr>
            <a:r>
              <a:rPr lang="ru-RU" sz="2400" b="1" smtClean="0">
                <a:solidFill>
                  <a:srgbClr val="1E2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оксид серы, свинец, хлор, бром, угарный газ</a:t>
            </a:r>
            <a:r>
              <a:rPr lang="ru-RU" sz="2400" b="1" smtClean="0">
                <a:solidFill>
                  <a:srgbClr val="1E2C11"/>
                </a:solidFill>
                <a:latin typeface="Arial" charset="0"/>
                <a:cs typeface="Arial" charset="0"/>
              </a:rPr>
              <a:t/>
            </a:r>
            <a:br>
              <a:rPr lang="ru-RU" sz="2400" b="1" smtClean="0">
                <a:solidFill>
                  <a:srgbClr val="1E2C11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1E2C11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solidFill>
                  <a:srgbClr val="3F403E"/>
                </a:solidFill>
                <a:latin typeface="Arial" charset="0"/>
                <a:cs typeface="Arial" charset="0"/>
              </a:rPr>
              <a:t>и</a:t>
            </a:r>
            <a:r>
              <a:rPr lang="ru-RU" sz="2400" b="1" smtClean="0">
                <a:solidFill>
                  <a:srgbClr val="1E2C11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i="1" smtClean="0">
                <a:solidFill>
                  <a:srgbClr val="A14A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оксиды азота, примерно в 10 раз более опасные, чем угарный газ. </a:t>
            </a:r>
            <a:r>
              <a:rPr lang="ru-RU" sz="2400" b="1" smtClean="0">
                <a:solidFill>
                  <a:srgbClr val="3F403E"/>
                </a:solidFill>
                <a:latin typeface="Arial" charset="0"/>
                <a:cs typeface="Arial" charset="0"/>
              </a:rPr>
              <a:t>Выхлопные газы вызывают заболевания дыхательных путей, общее ослабление организма — иммунодефицит; они губительны для окружающей среды.</a:t>
            </a:r>
            <a:r>
              <a:rPr lang="ru-RU" sz="1000" b="1" smtClean="0">
                <a:solidFill>
                  <a:srgbClr val="3F403E"/>
                </a:solidFill>
                <a:latin typeface="Arial" charset="0"/>
                <a:cs typeface="Arial" charset="0"/>
              </a:rPr>
              <a:t/>
            </a:r>
            <a:br>
              <a:rPr lang="ru-RU" sz="1000" b="1" smtClean="0">
                <a:solidFill>
                  <a:srgbClr val="3F403E"/>
                </a:solidFill>
                <a:latin typeface="Arial" charset="0"/>
                <a:cs typeface="Arial" charset="0"/>
              </a:rPr>
            </a:br>
            <a:endParaRPr lang="ru-RU" sz="1000" b="1" smtClean="0">
              <a:solidFill>
                <a:srgbClr val="3F403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786063"/>
            <a:ext cx="24288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2786063"/>
            <a:ext cx="6715125" cy="1643062"/>
          </a:xfrm>
        </p:spPr>
        <p:txBody>
          <a:bodyPr>
            <a:noAutofit/>
          </a:bodyPr>
          <a:lstStyle/>
          <a:p>
            <a:pPr marR="0" algn="l"/>
            <a:r>
              <a:rPr lang="ru-RU" sz="2000" b="1" smtClean="0">
                <a:solidFill>
                  <a:srgbClr val="1E2C11"/>
                </a:solidFill>
              </a:rPr>
              <a:t>Вопрос, неизвестный многим людям, связан с </a:t>
            </a:r>
            <a:r>
              <a:rPr lang="ru-RU" sz="2000" b="1" i="1" smtClean="0">
                <a:solidFill>
                  <a:srgbClr val="1E2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энергосберегающими лампочками</a:t>
            </a:r>
            <a:r>
              <a:rPr lang="ru-RU" sz="2000" b="1" smtClean="0">
                <a:solidFill>
                  <a:srgbClr val="1E2C11"/>
                </a:solidFill>
              </a:rPr>
              <a:t>, внутри наполненными парами ртути- </a:t>
            </a:r>
            <a:r>
              <a:rPr lang="ru-RU" sz="2000" b="1" i="1" smtClean="0">
                <a:solidFill>
                  <a:srgbClr val="A14A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опасным ядом</a:t>
            </a:r>
            <a:r>
              <a:rPr lang="ru-RU" sz="2000" b="1" smtClean="0">
                <a:solidFill>
                  <a:srgbClr val="1E2C11"/>
                </a:solidFill>
              </a:rPr>
              <a:t>. Перегоревшие лампочки выбрасывают в общий мусор, где они бьются и выделяют эти пары в воздух, которым мы дышим.</a:t>
            </a:r>
          </a:p>
          <a:p>
            <a:pPr marR="0" algn="l"/>
            <a:r>
              <a:rPr lang="ru-RU" sz="2000" b="1" smtClean="0">
                <a:solidFill>
                  <a:srgbClr val="1E2C11"/>
                </a:solidFill>
              </a:rPr>
              <a:t>Так же дело обстоит с батарейками, которые содержат ряд токсичных элементов- свинец, цинк, ртуть, марганец и кадмий.</a:t>
            </a:r>
          </a:p>
          <a:p>
            <a:pPr marR="0" algn="l"/>
            <a:endParaRPr lang="ru-RU" sz="1600" b="1" smtClean="0">
              <a:solidFill>
                <a:srgbClr val="A14A3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875"/>
            <a:ext cx="6715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 Петербурге также как и в других российских городах распространено посыпание снега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солью и хлористым кальцием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Оба эти вещества </a:t>
            </a:r>
            <a:r>
              <a:rPr lang="ru-RU" sz="2000" b="1" i="1" dirty="0">
                <a:solidFill>
                  <a:srgbClr val="A14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чрезвычайно вредны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для растений и вызывают их гибель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 Они разъедают лапы животных, разрушают городские коммуникации и покрытие автомобилей, а их пары оседают на лёгких.</a:t>
            </a:r>
            <a:endParaRPr lang="ru-RU" sz="2000" b="1" dirty="0">
              <a:latin typeface="+mn-lt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13" y="285750"/>
            <a:ext cx="24272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643438"/>
            <a:ext cx="19288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0"/>
            <a:ext cx="2044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0"/>
            <a:ext cx="2143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3F403E"/>
                </a:solidFill>
              </a:rPr>
              <a:t>На территории Ленобласти </a:t>
            </a:r>
            <a:r>
              <a:rPr lang="ru-RU" sz="2000" b="1" i="1" dirty="0" smtClean="0">
                <a:solidFill>
                  <a:srgbClr val="3F40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нет </a:t>
            </a:r>
            <a:r>
              <a:rPr lang="ru-RU" sz="2000" b="1" dirty="0" smtClean="0">
                <a:solidFill>
                  <a:srgbClr val="3F403E"/>
                </a:solidFill>
              </a:rPr>
              <a:t>незагрязнённых водоёмов. В воду стекает грязный снег, перемешанный с сажей, сливаются отходы и нечистоты.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3F403E"/>
                </a:solidFill>
              </a:rPr>
              <a:t>Неисправные лодки оставляют бензиновые пятна, на пляжах моют машины... Горожане не задумываются, что выкинув банку в озеро сейчас, летом будут  сами плавать в мусорной луже и  лежать на загрязнённом пляже. От нашей безответственности гибнут рыбы и звери.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i="1" dirty="0" smtClean="0">
                <a:solidFill>
                  <a:srgbClr val="3F40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во весь Петербург  потсупает из Невы. </a:t>
            </a:r>
            <a:r>
              <a:rPr lang="ru-RU" sz="2000" b="1" dirty="0" smtClean="0">
                <a:solidFill>
                  <a:srgbClr val="3F403E"/>
                </a:solidFill>
              </a:rPr>
              <a:t>Она подвергается тщательнейшей фильтрации, но приятно ли использовать то, во что плюнули  сотни людей?</a:t>
            </a:r>
            <a:endParaRPr lang="ru-RU" sz="2000" b="1" dirty="0">
              <a:solidFill>
                <a:srgbClr val="3F403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 dirty="0" smtClean="0"/>
              <a:t>Загрязнение воды.</a:t>
            </a:r>
            <a:endParaRPr lang="ru-RU" sz="3200" u="sng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4929188"/>
            <a:ext cx="2952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1">
      <a:dk1>
        <a:srgbClr val="3C5822"/>
      </a:dk1>
      <a:lt1>
        <a:sysClr val="window" lastClr="FFFFFF"/>
      </a:lt1>
      <a:dk2>
        <a:srgbClr val="04617B"/>
      </a:dk2>
      <a:lt2>
        <a:srgbClr val="DBF5F9"/>
      </a:lt2>
      <a:accent1>
        <a:srgbClr val="32A491"/>
      </a:accent1>
      <a:accent2>
        <a:srgbClr val="4F8E95"/>
      </a:accent2>
      <a:accent3>
        <a:srgbClr val="4F8E95"/>
      </a:accent3>
      <a:accent4>
        <a:srgbClr val="4F8E95"/>
      </a:accent4>
      <a:accent5>
        <a:srgbClr val="4F8E95"/>
      </a:accent5>
      <a:accent6>
        <a:srgbClr val="27474A"/>
      </a:accent6>
      <a:hlink>
        <a:srgbClr val="4F8E95"/>
      </a:hlink>
      <a:folHlink>
        <a:srgbClr val="4F8E9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3C5822"/>
    </a:dk1>
    <a:lt1>
      <a:sysClr val="window" lastClr="FFFFFF"/>
    </a:lt1>
    <a:dk2>
      <a:srgbClr val="04617B"/>
    </a:dk2>
    <a:lt2>
      <a:srgbClr val="DBF5F9"/>
    </a:lt2>
    <a:accent1>
      <a:srgbClr val="32A491"/>
    </a:accent1>
    <a:accent2>
      <a:srgbClr val="4F8E95"/>
    </a:accent2>
    <a:accent3>
      <a:srgbClr val="4F8E95"/>
    </a:accent3>
    <a:accent4>
      <a:srgbClr val="4F8E95"/>
    </a:accent4>
    <a:accent5>
      <a:srgbClr val="4F8E95"/>
    </a:accent5>
    <a:accent6>
      <a:srgbClr val="27474A"/>
    </a:accent6>
    <a:hlink>
      <a:srgbClr val="4F8E95"/>
    </a:hlink>
    <a:folHlink>
      <a:srgbClr val="4F8E95"/>
    </a:folHlink>
  </a:clrScheme>
</a:themeOverride>
</file>

<file path=ppt/theme/themeOverride2.xml><?xml version="1.0" encoding="utf-8"?>
<a:themeOverride xmlns:a="http://schemas.openxmlformats.org/drawingml/2006/main">
  <a:clrScheme name="Custom 11">
    <a:dk1>
      <a:srgbClr val="3C5822"/>
    </a:dk1>
    <a:lt1>
      <a:sysClr val="window" lastClr="FFFFFF"/>
    </a:lt1>
    <a:dk2>
      <a:srgbClr val="04617B"/>
    </a:dk2>
    <a:lt2>
      <a:srgbClr val="DBF5F9"/>
    </a:lt2>
    <a:accent1>
      <a:srgbClr val="32A491"/>
    </a:accent1>
    <a:accent2>
      <a:srgbClr val="4F8E95"/>
    </a:accent2>
    <a:accent3>
      <a:srgbClr val="4F8E95"/>
    </a:accent3>
    <a:accent4>
      <a:srgbClr val="4F8E95"/>
    </a:accent4>
    <a:accent5>
      <a:srgbClr val="4F8E95"/>
    </a:accent5>
    <a:accent6>
      <a:srgbClr val="27474A"/>
    </a:accent6>
    <a:hlink>
      <a:srgbClr val="4F8E95"/>
    </a:hlink>
    <a:folHlink>
      <a:srgbClr val="4F8E95"/>
    </a:folHlink>
  </a:clrScheme>
</a:themeOverride>
</file>

<file path=ppt/theme/themeOverride3.xml><?xml version="1.0" encoding="utf-8"?>
<a:themeOverride xmlns:a="http://schemas.openxmlformats.org/drawingml/2006/main">
  <a:clrScheme name="Custom 11">
    <a:dk1>
      <a:srgbClr val="3C5822"/>
    </a:dk1>
    <a:lt1>
      <a:sysClr val="window" lastClr="FFFFFF"/>
    </a:lt1>
    <a:dk2>
      <a:srgbClr val="04617B"/>
    </a:dk2>
    <a:lt2>
      <a:srgbClr val="DBF5F9"/>
    </a:lt2>
    <a:accent1>
      <a:srgbClr val="32A491"/>
    </a:accent1>
    <a:accent2>
      <a:srgbClr val="4F8E95"/>
    </a:accent2>
    <a:accent3>
      <a:srgbClr val="4F8E95"/>
    </a:accent3>
    <a:accent4>
      <a:srgbClr val="4F8E95"/>
    </a:accent4>
    <a:accent5>
      <a:srgbClr val="4F8E95"/>
    </a:accent5>
    <a:accent6>
      <a:srgbClr val="27474A"/>
    </a:accent6>
    <a:hlink>
      <a:srgbClr val="4F8E95"/>
    </a:hlink>
    <a:folHlink>
      <a:srgbClr val="4F8E95"/>
    </a:folHlink>
  </a:clrScheme>
</a:themeOverride>
</file>

<file path=ppt/theme/themeOverride4.xml><?xml version="1.0" encoding="utf-8"?>
<a:themeOverride xmlns:a="http://schemas.openxmlformats.org/drawingml/2006/main">
  <a:clrScheme name="Custom 11">
    <a:dk1>
      <a:srgbClr val="3C5822"/>
    </a:dk1>
    <a:lt1>
      <a:sysClr val="window" lastClr="FFFFFF"/>
    </a:lt1>
    <a:dk2>
      <a:srgbClr val="04617B"/>
    </a:dk2>
    <a:lt2>
      <a:srgbClr val="DBF5F9"/>
    </a:lt2>
    <a:accent1>
      <a:srgbClr val="32A491"/>
    </a:accent1>
    <a:accent2>
      <a:srgbClr val="4F8E95"/>
    </a:accent2>
    <a:accent3>
      <a:srgbClr val="4F8E95"/>
    </a:accent3>
    <a:accent4>
      <a:srgbClr val="4F8E95"/>
    </a:accent4>
    <a:accent5>
      <a:srgbClr val="4F8E95"/>
    </a:accent5>
    <a:accent6>
      <a:srgbClr val="27474A"/>
    </a:accent6>
    <a:hlink>
      <a:srgbClr val="4F8E95"/>
    </a:hlink>
    <a:folHlink>
      <a:srgbClr val="4F8E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407</TotalTime>
  <Words>308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22" baseType="lpstr">
      <vt:lpstr>Lucida Sans Unicode</vt:lpstr>
      <vt:lpstr>Arial</vt:lpstr>
      <vt:lpstr>Wingdings 3</vt:lpstr>
      <vt:lpstr>Verdana</vt:lpstr>
      <vt:lpstr>Wingdings 2</vt:lpstr>
      <vt:lpstr>Calibri</vt:lpstr>
      <vt:lpstr>Arial Narrow</vt:lpstr>
      <vt:lpstr>Arial Unicode MS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Экология.   Экологические проблемы.</dc:title>
  <dc:creator>masha</dc:creator>
  <cp:lastModifiedBy>ADD</cp:lastModifiedBy>
  <cp:revision>42</cp:revision>
  <dcterms:created xsi:type="dcterms:W3CDTF">2011-11-29T14:31:10Z</dcterms:created>
  <dcterms:modified xsi:type="dcterms:W3CDTF">2012-10-10T18:39:23Z</dcterms:modified>
</cp:coreProperties>
</file>